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25" r:id="rId1"/>
  </p:sldMasterIdLst>
  <p:notesMasterIdLst>
    <p:notesMasterId r:id="rId28"/>
  </p:notesMasterIdLst>
  <p:sldIdLst>
    <p:sldId id="277" r:id="rId2"/>
    <p:sldId id="271" r:id="rId3"/>
    <p:sldId id="270" r:id="rId4"/>
    <p:sldId id="259" r:id="rId5"/>
    <p:sldId id="260" r:id="rId6"/>
    <p:sldId id="262" r:id="rId7"/>
    <p:sldId id="273" r:id="rId8"/>
    <p:sldId id="278" r:id="rId9"/>
    <p:sldId id="263" r:id="rId10"/>
    <p:sldId id="279" r:id="rId11"/>
    <p:sldId id="264" r:id="rId12"/>
    <p:sldId id="265" r:id="rId13"/>
    <p:sldId id="280" r:id="rId14"/>
    <p:sldId id="266" r:id="rId15"/>
    <p:sldId id="274" r:id="rId16"/>
    <p:sldId id="268" r:id="rId17"/>
    <p:sldId id="289" r:id="rId18"/>
    <p:sldId id="275" r:id="rId19"/>
    <p:sldId id="281" r:id="rId20"/>
    <p:sldId id="282" r:id="rId21"/>
    <p:sldId id="287" r:id="rId22"/>
    <p:sldId id="288" r:id="rId23"/>
    <p:sldId id="283" r:id="rId24"/>
    <p:sldId id="285" r:id="rId25"/>
    <p:sldId id="286" r:id="rId26"/>
    <p:sldId id="276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othos grevias" initials="pg" lastIdx="1" clrIdx="0">
    <p:extLst>
      <p:ext uri="{19B8F6BF-5375-455C-9EA6-DF929625EA0E}">
        <p15:presenceInfo xmlns:p15="http://schemas.microsoft.com/office/powerpoint/2012/main" xmlns="" userId="4790cb27097c7ab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FF"/>
    <a:srgbClr val="F58465"/>
    <a:srgbClr val="F47B5A"/>
    <a:srgbClr val="F2947A"/>
    <a:srgbClr val="A83110"/>
    <a:srgbClr val="FFAA8F"/>
    <a:srgbClr val="FF6600"/>
    <a:srgbClr val="BC6610"/>
    <a:srgbClr val="91899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458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-504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7C8643-8EF2-4337-A648-1B59C9353047}" type="datetimeFigureOut">
              <a:rPr lang="en-US" smtClean="0"/>
              <a:pPr/>
              <a:t>12/18/2020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39C95B-8912-4C9B-8417-BF94F459B0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094862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39C95B-8912-4C9B-8417-BF94F459B0E4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936970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marL="0" marR="0" lvl="0" indent="0" algn="r" defTabSz="449263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fld id="{BFDD8913-44ED-4588-9BD7-835804AF0F57}" type="slidenum">
              <a:rPr kumimoji="0" lang="el-GR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</a:rPr>
              <a:pPr marL="0" marR="0" lvl="0" indent="0" algn="r" defTabSz="449263" rtl="0" eaLnBrk="1" fontAlgn="base" latinLnBrk="0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t>2</a:t>
            </a:fld>
            <a:endParaRPr kumimoji="0" lang="el-GR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09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9075" y="812800"/>
            <a:ext cx="7112000" cy="40005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100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0438" cy="4803775"/>
          </a:xfrm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xmlns="" val="2503559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39C95B-8912-4C9B-8417-BF94F459B0E4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157172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07571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l-GR" altLang="en-US" sz="1633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07571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l-GR" altLang="en-US" sz="1633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07571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DCFFC86D-470F-41FF-89F5-796AAECF4772}" type="slidenum">
              <a:rPr lang="el-GR" altLang="en-US" sz="1633" smtClean="0"/>
              <a:pPr defTabSz="407571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l-GR" altLang="en-US" sz="1633"/>
          </a:p>
        </p:txBody>
      </p:sp>
    </p:spTree>
    <p:extLst>
      <p:ext uri="{BB962C8B-B14F-4D97-AF65-F5344CB8AC3E}">
        <p14:creationId xmlns:p14="http://schemas.microsoft.com/office/powerpoint/2010/main" xmlns="" val="10582094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07571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l-GR" altLang="en-US" sz="1633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07571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l-GR" altLang="en-US" sz="1633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07571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0A756C7D-708E-44E0-9F19-7B29CE5590D3}" type="slidenum">
              <a:rPr lang="el-GR" altLang="en-US" sz="1633" smtClean="0"/>
              <a:pPr defTabSz="407571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l-GR" altLang="en-US" sz="1633"/>
          </a:p>
        </p:txBody>
      </p:sp>
    </p:spTree>
    <p:extLst>
      <p:ext uri="{BB962C8B-B14F-4D97-AF65-F5344CB8AC3E}">
        <p14:creationId xmlns:p14="http://schemas.microsoft.com/office/powerpoint/2010/main" xmlns="" val="38154810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07571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l-GR" altLang="en-US" sz="1633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07571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l-GR" altLang="en-US" sz="1633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07571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0A756C7D-708E-44E0-9F19-7B29CE5590D3}" type="slidenum">
              <a:rPr lang="el-GR" altLang="en-US" sz="1633" smtClean="0"/>
              <a:pPr defTabSz="407571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l-GR" altLang="en-US" sz="1633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3415537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07571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l-GR" altLang="en-US" sz="1633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07571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l-GR" altLang="en-US" sz="1633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07571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0A756C7D-708E-44E0-9F19-7B29CE5590D3}" type="slidenum">
              <a:rPr lang="el-GR" altLang="en-US" sz="1633" smtClean="0"/>
              <a:pPr defTabSz="407571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l-GR" altLang="en-US" sz="1633"/>
          </a:p>
        </p:txBody>
      </p:sp>
    </p:spTree>
    <p:extLst>
      <p:ext uri="{BB962C8B-B14F-4D97-AF65-F5344CB8AC3E}">
        <p14:creationId xmlns:p14="http://schemas.microsoft.com/office/powerpoint/2010/main" xmlns="" val="2728171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07571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l-GR" altLang="en-US" sz="1633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07571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l-GR" altLang="en-US" sz="1633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07571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0A756C7D-708E-44E0-9F19-7B29CE5590D3}" type="slidenum">
              <a:rPr lang="el-GR" altLang="en-US" sz="1633" smtClean="0"/>
              <a:pPr defTabSz="407571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l-GR" altLang="en-US" sz="1633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6870838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07571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l-GR" altLang="en-US" sz="1633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07571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l-GR" altLang="en-US" sz="1633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07571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0A756C7D-708E-44E0-9F19-7B29CE5590D3}" type="slidenum">
              <a:rPr lang="el-GR" altLang="en-US" sz="1633" smtClean="0"/>
              <a:pPr defTabSz="407571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l-GR" altLang="en-US" sz="1633"/>
          </a:p>
        </p:txBody>
      </p:sp>
    </p:spTree>
    <p:extLst>
      <p:ext uri="{BB962C8B-B14F-4D97-AF65-F5344CB8AC3E}">
        <p14:creationId xmlns:p14="http://schemas.microsoft.com/office/powerpoint/2010/main" xmlns="" val="15606324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07571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l-GR" altLang="en-US" sz="1633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07571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l-GR" altLang="en-US" sz="1633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07571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FFEC7036-2119-403F-A071-FC1F6937BAAF}" type="slidenum">
              <a:rPr lang="el-GR" altLang="en-US" sz="1633" smtClean="0"/>
              <a:pPr defTabSz="407571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l-GR" altLang="en-US" sz="1633"/>
          </a:p>
        </p:txBody>
      </p:sp>
    </p:spTree>
    <p:extLst>
      <p:ext uri="{BB962C8B-B14F-4D97-AF65-F5344CB8AC3E}">
        <p14:creationId xmlns:p14="http://schemas.microsoft.com/office/powerpoint/2010/main" xmlns="" val="29364606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07571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l-GR" altLang="en-US" sz="1633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07571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l-GR" altLang="en-US" sz="1633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07571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81D5008F-C330-494B-9FC5-26790B4F4B13}" type="slidenum">
              <a:rPr lang="el-GR" altLang="en-US" sz="1633" smtClean="0"/>
              <a:pPr defTabSz="407571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l-GR" altLang="en-US" sz="1633"/>
          </a:p>
        </p:txBody>
      </p:sp>
    </p:spTree>
    <p:extLst>
      <p:ext uri="{BB962C8B-B14F-4D97-AF65-F5344CB8AC3E}">
        <p14:creationId xmlns:p14="http://schemas.microsoft.com/office/powerpoint/2010/main" xmlns="" val="3806995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07571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l-GR" altLang="en-US" sz="1633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07571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l-GR" altLang="en-US" sz="1633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07571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6AB4A0F9-537A-40D6-8C81-1F1F14A4039A}" type="slidenum">
              <a:rPr lang="el-GR" altLang="en-US" sz="1633" smtClean="0"/>
              <a:pPr defTabSz="407571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l-GR" altLang="en-US" sz="1633"/>
          </a:p>
        </p:txBody>
      </p:sp>
    </p:spTree>
    <p:extLst>
      <p:ext uri="{BB962C8B-B14F-4D97-AF65-F5344CB8AC3E}">
        <p14:creationId xmlns:p14="http://schemas.microsoft.com/office/powerpoint/2010/main" xmlns="" val="1475821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07571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l-GR" altLang="en-US" sz="1633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07571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l-GR" altLang="en-US" sz="1633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07571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66EAA28D-B999-427F-A0D4-30C96D82269A}" type="slidenum">
              <a:rPr lang="el-GR" altLang="en-US" sz="1633" smtClean="0"/>
              <a:pPr defTabSz="407571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l-GR" altLang="en-US" sz="1633"/>
          </a:p>
        </p:txBody>
      </p:sp>
    </p:spTree>
    <p:extLst>
      <p:ext uri="{BB962C8B-B14F-4D97-AF65-F5344CB8AC3E}">
        <p14:creationId xmlns:p14="http://schemas.microsoft.com/office/powerpoint/2010/main" xmlns="" val="16289030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07571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l-GR" altLang="en-US" sz="1633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07571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l-GR" altLang="en-US" sz="1633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07571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A75A30FD-504E-4C81-83F0-1DBD6D4867B5}" type="slidenum">
              <a:rPr lang="el-GR" altLang="en-US" sz="1633" smtClean="0"/>
              <a:pPr defTabSz="407571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l-GR" altLang="en-US" sz="1633"/>
          </a:p>
        </p:txBody>
      </p:sp>
    </p:spTree>
    <p:extLst>
      <p:ext uri="{BB962C8B-B14F-4D97-AF65-F5344CB8AC3E}">
        <p14:creationId xmlns:p14="http://schemas.microsoft.com/office/powerpoint/2010/main" xmlns="" val="2950183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07571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l-GR" altLang="en-US" sz="1633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07571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l-GR" altLang="en-US" sz="1633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07571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EAABAF82-6968-4E36-9ABD-A0060C963D79}" type="slidenum">
              <a:rPr lang="el-GR" altLang="en-US" sz="1633" smtClean="0"/>
              <a:pPr defTabSz="407571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l-GR" altLang="en-US" sz="1633"/>
          </a:p>
        </p:txBody>
      </p:sp>
    </p:spTree>
    <p:extLst>
      <p:ext uri="{BB962C8B-B14F-4D97-AF65-F5344CB8AC3E}">
        <p14:creationId xmlns:p14="http://schemas.microsoft.com/office/powerpoint/2010/main" xmlns="" val="27680910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07571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l-GR" altLang="en-US" sz="1633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07571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l-GR" altLang="en-US" sz="1633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07571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DCB32840-00E5-4EF1-95D7-1CA5986EAB5F}" type="slidenum">
              <a:rPr lang="el-GR" altLang="en-US" sz="1633" smtClean="0"/>
              <a:pPr defTabSz="407571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l-GR" altLang="en-US" sz="1633"/>
          </a:p>
        </p:txBody>
      </p:sp>
    </p:spTree>
    <p:extLst>
      <p:ext uri="{BB962C8B-B14F-4D97-AF65-F5344CB8AC3E}">
        <p14:creationId xmlns:p14="http://schemas.microsoft.com/office/powerpoint/2010/main" xmlns="" val="866971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07571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l-GR" altLang="en-US" sz="1633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07571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l-GR" altLang="en-US" sz="1633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07571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8B18FF50-DB2D-4DBA-98D6-EBC4705E12A0}" type="slidenum">
              <a:rPr lang="el-GR" altLang="en-US" sz="1633" smtClean="0"/>
              <a:pPr defTabSz="407571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l-GR" altLang="en-US" sz="1633"/>
          </a:p>
        </p:txBody>
      </p:sp>
    </p:spTree>
    <p:extLst>
      <p:ext uri="{BB962C8B-B14F-4D97-AF65-F5344CB8AC3E}">
        <p14:creationId xmlns:p14="http://schemas.microsoft.com/office/powerpoint/2010/main" xmlns="" val="17910887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07571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l-GR" altLang="en-US" sz="1633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07571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l-GR" altLang="en-US" sz="1633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07571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CE57888C-6719-47CC-A54A-8AD55F5BB432}" type="slidenum">
              <a:rPr lang="el-GR" altLang="en-US" sz="1633" smtClean="0"/>
              <a:pPr defTabSz="407571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l-GR" altLang="en-US" sz="1633"/>
          </a:p>
        </p:txBody>
      </p:sp>
    </p:spTree>
    <p:extLst>
      <p:ext uri="{BB962C8B-B14F-4D97-AF65-F5344CB8AC3E}">
        <p14:creationId xmlns:p14="http://schemas.microsoft.com/office/powerpoint/2010/main" xmlns="" val="866110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07571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l-GR" altLang="en-US" sz="1633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07571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8B78F25C-8651-492F-BC63-DF7CAD5E7C87}" type="slidenum">
              <a:rPr lang="el-GR" altLang="en-US" sz="1633" smtClean="0"/>
              <a:pPr defTabSz="407571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l-GR" altLang="en-US" sz="1633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07571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l-GR" altLang="en-US" sz="1633"/>
          </a:p>
        </p:txBody>
      </p:sp>
    </p:spTree>
    <p:extLst>
      <p:ext uri="{BB962C8B-B14F-4D97-AF65-F5344CB8AC3E}">
        <p14:creationId xmlns:p14="http://schemas.microsoft.com/office/powerpoint/2010/main" xmlns="" val="1137606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07571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l-GR" altLang="en-US" sz="1633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07571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l-GR" altLang="en-US" sz="1633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 defTabSz="407571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0A756C7D-708E-44E0-9F19-7B29CE5590D3}" type="slidenum">
              <a:rPr lang="el-GR" altLang="en-US" sz="1633" smtClean="0"/>
              <a:pPr defTabSz="407571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l-GR" altLang="en-US" sz="1633"/>
          </a:p>
        </p:txBody>
      </p:sp>
    </p:spTree>
    <p:extLst>
      <p:ext uri="{BB962C8B-B14F-4D97-AF65-F5344CB8AC3E}">
        <p14:creationId xmlns:p14="http://schemas.microsoft.com/office/powerpoint/2010/main" xmlns="" val="146710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6" r:id="rId1"/>
    <p:sldLayoutId id="2147484127" r:id="rId2"/>
    <p:sldLayoutId id="2147484128" r:id="rId3"/>
    <p:sldLayoutId id="2147484129" r:id="rId4"/>
    <p:sldLayoutId id="2147484130" r:id="rId5"/>
    <p:sldLayoutId id="2147484131" r:id="rId6"/>
    <p:sldLayoutId id="2147484132" r:id="rId7"/>
    <p:sldLayoutId id="2147484133" r:id="rId8"/>
    <p:sldLayoutId id="2147484134" r:id="rId9"/>
    <p:sldLayoutId id="2147484135" r:id="rId10"/>
    <p:sldLayoutId id="2147484136" r:id="rId11"/>
    <p:sldLayoutId id="2147484137" r:id="rId12"/>
    <p:sldLayoutId id="2147484138" r:id="rId13"/>
    <p:sldLayoutId id="2147484139" r:id="rId14"/>
    <p:sldLayoutId id="2147484140" r:id="rId15"/>
    <p:sldLayoutId id="214748414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4000">
              <a:schemeClr val="bg1"/>
            </a:gs>
            <a:gs pos="100000">
              <a:schemeClr val="accent2">
                <a:lumMod val="60000"/>
                <a:lumOff val="4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95830" y="314808"/>
            <a:ext cx="9061450" cy="1252538"/>
          </a:xfrm>
          <a:prstGeom prst="rect">
            <a:avLst/>
          </a:prstGeom>
        </p:spPr>
        <p:txBody>
          <a:bodyPr/>
          <a:lstStyle>
            <a:lvl1pPr algn="ctr" defTabSz="407571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992" kern="12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ctr" defTabSz="407571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992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algn="ctr" defTabSz="407571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992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algn="ctr" defTabSz="407571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992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algn="ctr" defTabSz="407571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992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281245" indent="-207386" algn="ctr" defTabSz="407571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992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696017" indent="-207386" algn="ctr" defTabSz="407571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992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110789" indent="-207386" algn="ctr" defTabSz="407571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992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525561" indent="-207386" algn="ctr" defTabSz="407571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992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r>
              <a:rPr lang="el-GR" b="1" dirty="0" smtClean="0">
                <a:latin typeface="Arial" panose="020B0604020202020204" pitchFamily="34" charset="0"/>
                <a:cs typeface="Arial" panose="020B0604020202020204" pitchFamily="34" charset="0"/>
              </a:rPr>
              <a:t>ΠΙΛΟΤΙΚΟ ΠΡΟΓΡΑΜΜΑ ΗΠΙΟΝΗ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4406" y="2406563"/>
            <a:ext cx="2971800" cy="300648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68753" y="2079155"/>
            <a:ext cx="3743273" cy="366130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6135" y="888318"/>
            <a:ext cx="9496700" cy="131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449263" eaLnBrk="0" fontAlgn="base" hangingPunct="0"/>
            <a:r>
              <a:rPr lang="el-GR" sz="3990" b="1" dirty="0"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ΥΓΙΗΣ ΑΝΑΠΝΟΗ </a:t>
            </a:r>
            <a:endParaRPr lang="el-GR" sz="3990" b="1" dirty="0" smtClean="0"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  <a:p>
            <a:pPr lvl="0" algn="ctr" defTabSz="449263" eaLnBrk="0" fontAlgn="base" hangingPunct="0"/>
            <a:r>
              <a:rPr lang="el-GR" sz="3990" b="1" dirty="0" smtClean="0"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 ΥΠΝΟΣ – ΡΟΧΑΛΗΤΟ- ΑΠΝΟΙΕΣ</a:t>
            </a:r>
            <a:endParaRPr lang="en-US" sz="3990" dirty="0"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7" name="TextBox 1"/>
          <p:cNvSpPr txBox="1"/>
          <p:nvPr/>
        </p:nvSpPr>
        <p:spPr>
          <a:xfrm>
            <a:off x="929160" y="5488538"/>
            <a:ext cx="3222292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9pPr>
          </a:lstStyle>
          <a:p>
            <a:pPr algn="ctr"/>
            <a:r>
              <a:rPr lang="el-GR" dirty="0" smtClean="0">
                <a:solidFill>
                  <a:schemeClr val="tx1"/>
                </a:solidFill>
              </a:rPr>
              <a:t>Συγγραφή παρουσίασης από:</a:t>
            </a:r>
          </a:p>
          <a:p>
            <a:pPr algn="ctr"/>
            <a:r>
              <a:rPr lang="el-GR" b="1" dirty="0" smtClean="0">
                <a:solidFill>
                  <a:schemeClr val="tx1"/>
                </a:solidFill>
              </a:rPr>
              <a:t/>
            </a:r>
            <a:br>
              <a:rPr lang="el-GR" b="1" dirty="0" smtClean="0">
                <a:solidFill>
                  <a:schemeClr val="tx1"/>
                </a:solidFill>
              </a:rPr>
            </a:br>
            <a:r>
              <a:rPr lang="el-GR" sz="2000" b="1" dirty="0" smtClean="0">
                <a:solidFill>
                  <a:schemeClr val="tx1"/>
                </a:solidFill>
              </a:rPr>
              <a:t>Κοταρά Γαρυφαλλιά</a:t>
            </a:r>
            <a:br>
              <a:rPr lang="el-GR" sz="2000" b="1" dirty="0" smtClean="0">
                <a:solidFill>
                  <a:schemeClr val="tx1"/>
                </a:solidFill>
              </a:rPr>
            </a:br>
            <a:r>
              <a:rPr lang="el-GR" sz="2000" b="1" dirty="0" smtClean="0">
                <a:solidFill>
                  <a:schemeClr val="tx1"/>
                </a:solidFill>
              </a:rPr>
              <a:t>Ιατρός Ω.Ρ.Λ.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8" name="TextBox 5"/>
          <p:cNvSpPr txBox="1"/>
          <p:nvPr/>
        </p:nvSpPr>
        <p:spPr>
          <a:xfrm>
            <a:off x="6298047" y="5401905"/>
            <a:ext cx="15737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9pPr>
          </a:lstStyle>
          <a:p>
            <a:r>
              <a:rPr lang="el-GR" sz="1600" dirty="0" smtClean="0">
                <a:solidFill>
                  <a:schemeClr val="tx1"/>
                </a:solidFill>
              </a:rPr>
              <a:t>Συμμετέχοντες: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9" name="TextBox 6"/>
          <p:cNvSpPr txBox="1"/>
          <p:nvPr/>
        </p:nvSpPr>
        <p:spPr>
          <a:xfrm>
            <a:off x="7885683" y="5607249"/>
            <a:ext cx="17066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9pPr>
          </a:lstStyle>
          <a:p>
            <a:r>
              <a:rPr lang="el-GR" sz="1600" b="1" dirty="0" smtClean="0">
                <a:solidFill>
                  <a:schemeClr val="tx1"/>
                </a:solidFill>
              </a:rPr>
              <a:t>Πάγκαλος Άρης</a:t>
            </a:r>
          </a:p>
          <a:p>
            <a:r>
              <a:rPr lang="el-GR" sz="1600" b="1" dirty="0" smtClean="0">
                <a:solidFill>
                  <a:schemeClr val="tx1"/>
                </a:solidFill>
              </a:rPr>
              <a:t>Ιατρός Ω.Ρ.Λ.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10" name="TextBox 8"/>
          <p:cNvSpPr txBox="1"/>
          <p:nvPr/>
        </p:nvSpPr>
        <p:spPr>
          <a:xfrm>
            <a:off x="7885683" y="5022474"/>
            <a:ext cx="21529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9pPr>
          </a:lstStyle>
          <a:p>
            <a:r>
              <a:rPr lang="el-GR" sz="1600" b="1" dirty="0" smtClean="0">
                <a:solidFill>
                  <a:schemeClr val="tx1"/>
                </a:solidFill>
              </a:rPr>
              <a:t>Ποταμίτης Γεώργιος</a:t>
            </a:r>
          </a:p>
          <a:p>
            <a:r>
              <a:rPr lang="el-GR" sz="1600" b="1" dirty="0" smtClean="0">
                <a:solidFill>
                  <a:schemeClr val="tx1"/>
                </a:solidFill>
              </a:rPr>
              <a:t>Ιατρός Ω.Ρ.Λ.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11" name="TextBox 9"/>
          <p:cNvSpPr txBox="1"/>
          <p:nvPr/>
        </p:nvSpPr>
        <p:spPr>
          <a:xfrm>
            <a:off x="7885683" y="4437699"/>
            <a:ext cx="15853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9pPr>
          </a:lstStyle>
          <a:p>
            <a:r>
              <a:rPr lang="el-GR" sz="1600" b="1" dirty="0" smtClean="0">
                <a:solidFill>
                  <a:schemeClr val="tx1"/>
                </a:solidFill>
              </a:rPr>
              <a:t>Κεσίδου Όλγα</a:t>
            </a:r>
          </a:p>
          <a:p>
            <a:r>
              <a:rPr lang="el-GR" sz="1600" b="1" dirty="0" smtClean="0">
                <a:solidFill>
                  <a:schemeClr val="tx1"/>
                </a:solidFill>
              </a:rPr>
              <a:t>Ιατρός Ω.Ρ.Λ.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12" name="TextBox 9"/>
          <p:cNvSpPr txBox="1"/>
          <p:nvPr/>
        </p:nvSpPr>
        <p:spPr>
          <a:xfrm>
            <a:off x="7885683" y="6165647"/>
            <a:ext cx="16149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9pPr>
          </a:lstStyle>
          <a:p>
            <a:r>
              <a:rPr lang="el-GR" sz="1600" b="1" dirty="0" smtClean="0">
                <a:solidFill>
                  <a:schemeClr val="tx1"/>
                </a:solidFill>
              </a:rPr>
              <a:t>Κεσίδου Λυδία</a:t>
            </a:r>
          </a:p>
          <a:p>
            <a:r>
              <a:rPr lang="el-GR" sz="1600" b="1" dirty="0" smtClean="0">
                <a:solidFill>
                  <a:schemeClr val="tx1"/>
                </a:solidFill>
              </a:rPr>
              <a:t>Οδοντίατρος</a:t>
            </a:r>
            <a:endParaRPr lang="en-US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4069806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0000">
              <a:schemeClr val="bg1"/>
            </a:gs>
            <a:gs pos="100000">
              <a:schemeClr val="accent2">
                <a:lumMod val="60000"/>
                <a:lumOff val="4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7154" y="434603"/>
            <a:ext cx="3926575" cy="857956"/>
          </a:xfrm>
        </p:spPr>
        <p:txBody>
          <a:bodyPr>
            <a:normAutofit/>
          </a:bodyPr>
          <a:lstStyle/>
          <a:p>
            <a:r>
              <a:rPr lang="el-GR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ΡΟΧΑΛΗΤΟ</a:t>
            </a:r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892" y="1292559"/>
            <a:ext cx="10655135" cy="2618753"/>
          </a:xfrm>
        </p:spPr>
        <p:txBody>
          <a:bodyPr>
            <a:noAutofit/>
          </a:bodyPr>
          <a:lstStyle/>
          <a:p>
            <a:pPr marL="457200" indent="-457200">
              <a:lnSpc>
                <a:spcPct val="100000"/>
              </a:lnSpc>
              <a:spcAft>
                <a:spcPts val="0"/>
              </a:spcAft>
              <a:buClrTx/>
              <a:buFont typeface="Wingdings" panose="05000000000000000000" pitchFamily="2" charset="2"/>
              <a:buChar char="Ø"/>
            </a:pPr>
            <a:r>
              <a:rPr lang="el-G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Είναι νόσος πολυπαραγοντική και απαιτεί πολύπλευρη και αιτιολογική αντιμετώπιση.</a:t>
            </a:r>
          </a:p>
          <a:p>
            <a:pPr marL="457200" indent="-457200">
              <a:lnSpc>
                <a:spcPct val="100000"/>
              </a:lnSpc>
              <a:spcAft>
                <a:spcPts val="0"/>
              </a:spcAft>
              <a:buClrTx/>
              <a:buFont typeface="Wingdings" panose="05000000000000000000" pitchFamily="2" charset="2"/>
              <a:buChar char="Ø"/>
            </a:pPr>
            <a:r>
              <a:rPr lang="el-G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Απαιτεί την συνεργασία πολλών ειδικοτήτων.</a:t>
            </a:r>
          </a:p>
          <a:p>
            <a:pPr marL="457200" indent="-457200">
              <a:lnSpc>
                <a:spcPct val="100000"/>
              </a:lnSpc>
              <a:spcAft>
                <a:spcPts val="0"/>
              </a:spcAft>
              <a:buClrTx/>
              <a:buFont typeface="Wingdings" panose="05000000000000000000" pitchFamily="2" charset="2"/>
              <a:buChar char="Ø"/>
            </a:pPr>
            <a:endParaRPr lang="el-GR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00000"/>
              </a:lnSpc>
              <a:spcAft>
                <a:spcPts val="0"/>
              </a:spcAft>
              <a:buClrTx/>
              <a:buFont typeface="Wingdings" panose="05000000000000000000" pitchFamily="2" charset="2"/>
              <a:buChar char="Ø"/>
            </a:pPr>
            <a:endParaRPr lang="el-GR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00000"/>
              </a:lnSpc>
              <a:spcAft>
                <a:spcPts val="0"/>
              </a:spcAft>
              <a:buClrTx/>
              <a:buFont typeface="Wingdings" panose="05000000000000000000" pitchFamily="2" charset="2"/>
              <a:buChar char="Ø"/>
            </a:pP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Oval Callout 6"/>
          <p:cNvSpPr/>
          <p:nvPr/>
        </p:nvSpPr>
        <p:spPr>
          <a:xfrm>
            <a:off x="316331" y="2950446"/>
            <a:ext cx="2100823" cy="960866"/>
          </a:xfrm>
          <a:prstGeom prst="wedgeEllipseCallout">
            <a:avLst/>
          </a:prstGeom>
          <a:gradFill>
            <a:gsLst>
              <a:gs pos="0">
                <a:schemeClr val="bg1"/>
              </a:gs>
              <a:gs pos="52000">
                <a:schemeClr val="accent2">
                  <a:lumMod val="60000"/>
                  <a:lumOff val="40000"/>
                </a:schemeClr>
              </a:gs>
            </a:gsLst>
            <a:lin ang="2700000" scaled="1"/>
          </a:gra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Oval Callout 13"/>
          <p:cNvSpPr/>
          <p:nvPr/>
        </p:nvSpPr>
        <p:spPr>
          <a:xfrm>
            <a:off x="2665593" y="2950446"/>
            <a:ext cx="2100823" cy="960866"/>
          </a:xfrm>
          <a:prstGeom prst="wedgeEllipseCallout">
            <a:avLst/>
          </a:prstGeom>
          <a:gradFill>
            <a:gsLst>
              <a:gs pos="0">
                <a:schemeClr val="bg1"/>
              </a:gs>
              <a:gs pos="52000">
                <a:schemeClr val="accent2">
                  <a:lumMod val="60000"/>
                  <a:lumOff val="40000"/>
                </a:schemeClr>
              </a:gs>
            </a:gsLst>
            <a:lin ang="2700000" scaled="1"/>
          </a:gra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val Callout 14"/>
          <p:cNvSpPr/>
          <p:nvPr/>
        </p:nvSpPr>
        <p:spPr>
          <a:xfrm>
            <a:off x="5014855" y="2950446"/>
            <a:ext cx="2100823" cy="960866"/>
          </a:xfrm>
          <a:prstGeom prst="wedgeEllipseCallout">
            <a:avLst/>
          </a:prstGeom>
          <a:gradFill>
            <a:gsLst>
              <a:gs pos="0">
                <a:schemeClr val="bg1"/>
              </a:gs>
              <a:gs pos="52000">
                <a:schemeClr val="accent2">
                  <a:lumMod val="60000"/>
                  <a:lumOff val="40000"/>
                </a:schemeClr>
              </a:gs>
            </a:gsLst>
            <a:lin ang="2700000" scaled="1"/>
          </a:gra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Oval Callout 15"/>
          <p:cNvSpPr/>
          <p:nvPr/>
        </p:nvSpPr>
        <p:spPr>
          <a:xfrm>
            <a:off x="879278" y="4288835"/>
            <a:ext cx="2100823" cy="960866"/>
          </a:xfrm>
          <a:prstGeom prst="wedgeEllipseCallout">
            <a:avLst/>
          </a:prstGeom>
          <a:gradFill>
            <a:gsLst>
              <a:gs pos="0">
                <a:schemeClr val="bg1"/>
              </a:gs>
              <a:gs pos="52000">
                <a:schemeClr val="accent2">
                  <a:lumMod val="60000"/>
                  <a:lumOff val="40000"/>
                </a:schemeClr>
              </a:gs>
            </a:gsLst>
            <a:lin ang="2700000" scaled="1"/>
          </a:gra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Oval Callout 16"/>
          <p:cNvSpPr/>
          <p:nvPr/>
        </p:nvSpPr>
        <p:spPr>
          <a:xfrm>
            <a:off x="3202600" y="4288835"/>
            <a:ext cx="2100823" cy="960866"/>
          </a:xfrm>
          <a:prstGeom prst="wedgeEllipseCallout">
            <a:avLst/>
          </a:prstGeom>
          <a:gradFill>
            <a:gsLst>
              <a:gs pos="0">
                <a:schemeClr val="bg1"/>
              </a:gs>
              <a:gs pos="52000">
                <a:schemeClr val="accent2">
                  <a:lumMod val="60000"/>
                  <a:lumOff val="40000"/>
                </a:schemeClr>
              </a:gs>
            </a:gsLst>
            <a:lin ang="2700000" scaled="1"/>
          </a:gra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Oval Callout 17"/>
          <p:cNvSpPr/>
          <p:nvPr/>
        </p:nvSpPr>
        <p:spPr>
          <a:xfrm>
            <a:off x="5525922" y="4241545"/>
            <a:ext cx="2100823" cy="960866"/>
          </a:xfrm>
          <a:prstGeom prst="wedgeEllipseCallout">
            <a:avLst/>
          </a:prstGeom>
          <a:gradFill>
            <a:gsLst>
              <a:gs pos="0">
                <a:schemeClr val="bg1"/>
              </a:gs>
              <a:gs pos="52000">
                <a:schemeClr val="accent2">
                  <a:lumMod val="60000"/>
                  <a:lumOff val="40000"/>
                </a:schemeClr>
              </a:gs>
            </a:gsLst>
            <a:lin ang="2700000" scaled="1"/>
          </a:gra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Oval Callout 18"/>
          <p:cNvSpPr/>
          <p:nvPr/>
        </p:nvSpPr>
        <p:spPr>
          <a:xfrm>
            <a:off x="1909092" y="5569199"/>
            <a:ext cx="2100823" cy="960866"/>
          </a:xfrm>
          <a:prstGeom prst="wedgeEllipseCallout">
            <a:avLst/>
          </a:prstGeom>
          <a:gradFill>
            <a:gsLst>
              <a:gs pos="0">
                <a:schemeClr val="bg1"/>
              </a:gs>
              <a:gs pos="52000">
                <a:schemeClr val="accent2">
                  <a:lumMod val="60000"/>
                  <a:lumOff val="40000"/>
                </a:schemeClr>
              </a:gs>
            </a:gsLst>
            <a:lin ang="2700000" scaled="1"/>
          </a:gra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Oval Callout 19"/>
          <p:cNvSpPr/>
          <p:nvPr/>
        </p:nvSpPr>
        <p:spPr>
          <a:xfrm>
            <a:off x="4266535" y="5569199"/>
            <a:ext cx="2100823" cy="960866"/>
          </a:xfrm>
          <a:prstGeom prst="wedgeEllipseCallout">
            <a:avLst/>
          </a:prstGeom>
          <a:gradFill>
            <a:gsLst>
              <a:gs pos="0">
                <a:schemeClr val="bg1"/>
              </a:gs>
              <a:gs pos="52000">
                <a:schemeClr val="accent2">
                  <a:lumMod val="60000"/>
                  <a:lumOff val="40000"/>
                </a:schemeClr>
              </a:gs>
            </a:gsLst>
            <a:lin ang="2700000" scaled="1"/>
          </a:gra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16905" y="3246213"/>
            <a:ext cx="20844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ΠΝΕΥΜΟΝΟΛΟΓΟΣ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011003" y="3246213"/>
            <a:ext cx="7114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Ω.Ρ.Λ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303423" y="3252452"/>
            <a:ext cx="16473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ΟΔΟΝΤΙΑΤΡΟΣ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132741" y="4599991"/>
            <a:ext cx="15938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ΝΕΥΡΟΛΟΓΟΣ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485730" y="4581329"/>
            <a:ext cx="16587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ΚΑΡΔΙΟΛΟΓΟΣ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917808" y="4552701"/>
            <a:ext cx="14873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ΠΑΘΟΛΟΓΟΣ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931386" y="5880355"/>
            <a:ext cx="21125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ΕΝΔΟΚΡΙΝΟΛΟΓΟΣ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610789" y="5882424"/>
            <a:ext cx="15693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ΔΙΑΙΤΟΛΟΓΟΣ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838830" y="5569199"/>
            <a:ext cx="20410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600" b="1" dirty="0">
                <a:latin typeface="Arial" panose="020B0604020202020204" pitchFamily="34" charset="0"/>
                <a:cs typeface="Arial" panose="020B0604020202020204" pitchFamily="34" charset="0"/>
              </a:rPr>
              <a:t>κ</a:t>
            </a:r>
            <a:r>
              <a:rPr lang="el-G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αι πολλοί άλλοι....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Oval Callout 20"/>
          <p:cNvSpPr/>
          <p:nvPr/>
        </p:nvSpPr>
        <p:spPr>
          <a:xfrm>
            <a:off x="7347873" y="2950446"/>
            <a:ext cx="2100823" cy="960866"/>
          </a:xfrm>
          <a:prstGeom prst="wedgeEllipseCallout">
            <a:avLst/>
          </a:prstGeom>
          <a:gradFill>
            <a:gsLst>
              <a:gs pos="0">
                <a:schemeClr val="bg1"/>
              </a:gs>
              <a:gs pos="52000">
                <a:schemeClr val="accent2">
                  <a:lumMod val="60000"/>
                  <a:lumOff val="40000"/>
                </a:schemeClr>
              </a:gs>
            </a:gsLst>
            <a:lin ang="2700000" scaled="1"/>
          </a:gra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664434" y="3252452"/>
            <a:ext cx="14179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ΠΑΙΔΙΑΤΡΟΣ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9068913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500"/>
                            </p:stCondLst>
                            <p:childTnLst>
                              <p:par>
                                <p:cTn id="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3000"/>
                            </p:stCondLst>
                            <p:childTnLst>
                              <p:par>
                                <p:cTn id="8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3500"/>
                            </p:stCondLst>
                            <p:childTnLst>
                              <p:par>
                                <p:cTn id="9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4000"/>
                            </p:stCondLst>
                            <p:childTnLst>
                              <p:par>
                                <p:cTn id="10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13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21" grpId="0" animBg="1"/>
      <p:bldP spid="3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2000">
              <a:schemeClr val="bg1"/>
            </a:gs>
            <a:gs pos="100000">
              <a:schemeClr val="accent2">
                <a:lumMod val="60000"/>
                <a:lumOff val="4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7524" y="429885"/>
            <a:ext cx="4436533" cy="948267"/>
          </a:xfrm>
        </p:spPr>
        <p:txBody>
          <a:bodyPr/>
          <a:lstStyle/>
          <a:p>
            <a:r>
              <a:rPr lang="el-GR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ΑΙΤΙΑ ΡΟΧΑΛΗΤΟΥ</a:t>
            </a:r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54756" y="1810634"/>
            <a:ext cx="8596668" cy="3880773"/>
          </a:xfrm>
        </p:spPr>
        <p:txBody>
          <a:bodyPr>
            <a:normAutofit/>
          </a:bodyPr>
          <a:lstStyle/>
          <a:p>
            <a:pPr>
              <a:buClrTx/>
              <a:buFont typeface="Wingdings" panose="05000000000000000000" pitchFamily="2" charset="2"/>
              <a:buChar char="Ø"/>
            </a:pPr>
            <a:r>
              <a:rPr lang="el-GR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Απλό κρυολόγημα, ρινίτιδες κλπ.</a:t>
            </a:r>
          </a:p>
          <a:p>
            <a:pPr>
              <a:buClrTx/>
              <a:buFont typeface="Wingdings" panose="05000000000000000000" pitchFamily="2" charset="2"/>
              <a:buChar char="Ø"/>
            </a:pPr>
            <a:r>
              <a:rPr lang="el-GR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Ανατομικά προβλήματα στο ανώτερο αναπνευστικό (π.χ. σκολίωση ρινικού διαφράγματος).</a:t>
            </a:r>
          </a:p>
          <a:p>
            <a:pPr>
              <a:buClrTx/>
              <a:buFont typeface="Wingdings" panose="05000000000000000000" pitchFamily="2" charset="2"/>
              <a:buChar char="Ø"/>
            </a:pPr>
            <a:r>
              <a:rPr lang="el-GR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Φλεγμονές (πολύποδες ρινός, παραρρινοκολπίτιδες).</a:t>
            </a:r>
          </a:p>
          <a:p>
            <a:pPr>
              <a:buClrTx/>
              <a:buFont typeface="Wingdings" panose="05000000000000000000" pitchFamily="2" charset="2"/>
              <a:buChar char="Ø"/>
            </a:pPr>
            <a:r>
              <a:rPr lang="el-GR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Αλκοόλ, κάπνισμα, παχυσαρκία, κλπ.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30258" y="5691407"/>
            <a:ext cx="715336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l-GR" sz="2400" b="1" dirty="0">
                <a:latin typeface="Arial" panose="020B0604020202020204" pitchFamily="34" charset="0"/>
                <a:cs typeface="Arial" panose="020B0604020202020204" pitchFamily="34" charset="0"/>
              </a:rPr>
              <a:t>Έχει την τάση να επιδεινώνεται με την </a:t>
            </a:r>
            <a:r>
              <a:rPr lang="el-G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ηλικία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6356460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2000">
              <a:schemeClr val="bg1"/>
            </a:gs>
            <a:gs pos="100000">
              <a:schemeClr val="accent2">
                <a:lumMod val="60000"/>
                <a:lumOff val="4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7156" y="270504"/>
            <a:ext cx="2754488" cy="891822"/>
          </a:xfrm>
        </p:spPr>
        <p:txBody>
          <a:bodyPr/>
          <a:lstStyle/>
          <a:p>
            <a:r>
              <a:rPr lang="el-GR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ΑΠΝΟΙΕΣ</a:t>
            </a:r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674" y="853698"/>
            <a:ext cx="10959360" cy="4517755"/>
          </a:xfrm>
        </p:spPr>
        <p:txBody>
          <a:bodyPr/>
          <a:lstStyle/>
          <a:p>
            <a:pPr marL="457200" indent="-457200">
              <a:buClrTx/>
              <a:buFont typeface="Wingdings" panose="05000000000000000000" pitchFamily="2" charset="2"/>
              <a:buChar char="Ø"/>
            </a:pPr>
            <a:r>
              <a:rPr lang="el-G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</a:t>
            </a:r>
            <a:r>
              <a:rPr lang="el-G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ίναι οι διακοπές της αναπνοής κατά τη διάρκεια του ύπνου.</a:t>
            </a:r>
          </a:p>
          <a:p>
            <a:pPr marL="457200" indent="-457200">
              <a:buClrTx/>
              <a:buFont typeface="Wingdings" panose="05000000000000000000" pitchFamily="2" charset="2"/>
              <a:buChar char="Ø"/>
            </a:pPr>
            <a:r>
              <a:rPr lang="el-G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Διαρκούν από μερικά δευτερόλεπτα έως και πάνω από ένα λεπτό.</a:t>
            </a:r>
          </a:p>
          <a:p>
            <a:pPr marL="457200" indent="-457200">
              <a:buClrTx/>
              <a:buFont typeface="Wingdings" panose="05000000000000000000" pitchFamily="2" charset="2"/>
              <a:buChar char="Ø"/>
            </a:pPr>
            <a:r>
              <a:rPr lang="el-G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Με την πάροδο των ετών συχνά ο αριθμός των απνοιών αυξάνεται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indent="-457200">
              <a:buClrTx/>
              <a:buFont typeface="Wingdings" panose="05000000000000000000" pitchFamily="2" charset="2"/>
              <a:buChar char="Ø"/>
            </a:pPr>
            <a:r>
              <a:rPr lang="el-G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Σοβαρή διαταραχή του ύπνου.</a:t>
            </a:r>
          </a:p>
          <a:p>
            <a:pPr marL="0" indent="0">
              <a:buClrTx/>
              <a:buNone/>
            </a:pPr>
            <a:endParaRPr lang="el-GR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6264" y="2810211"/>
            <a:ext cx="435935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l-G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Διαταράσσουν τις σχέσεις των ζευγαριών (παράπονα, καυγάδες, χωριστά υπνοδωμάτια).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l-G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Υπνηλία στη διάρκεια της ημέρας.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l-G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Μειωμένη κοινωνικότητα εξαιτίας της κόπωσης λόγω του κακού ύπνου.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l-G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5172" y="2624279"/>
            <a:ext cx="4671617" cy="311441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47817" y="6094930"/>
            <a:ext cx="86796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el-GR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Προβλήματα συγκέντρωσης, σεξουαλική δυσλειτουργία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κλπ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l-GR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019407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2000">
              <a:schemeClr val="bg1"/>
            </a:gs>
            <a:gs pos="100000">
              <a:schemeClr val="accent2">
                <a:lumMod val="60000"/>
                <a:lumOff val="4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7156" y="270504"/>
            <a:ext cx="4270890" cy="891822"/>
          </a:xfrm>
        </p:spPr>
        <p:txBody>
          <a:bodyPr>
            <a:normAutofit/>
          </a:bodyPr>
          <a:lstStyle/>
          <a:p>
            <a:r>
              <a:rPr lang="el-GR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ΑΠΝΟΙΕΣ </a:t>
            </a:r>
            <a:r>
              <a:rPr lang="el-GR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(συνέχεια)</a:t>
            </a:r>
            <a:endParaRPr lang="en-US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653" y="1241457"/>
            <a:ext cx="9372600" cy="4491128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ClrTx/>
              <a:buFont typeface="Wingdings" panose="05000000000000000000" pitchFamily="2" charset="2"/>
              <a:buChar char="Ø"/>
            </a:pPr>
            <a:r>
              <a:rPr lang="el-GR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Αποφρακτικές,</a:t>
            </a:r>
            <a:r>
              <a:rPr lang="en-U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ο πιο κοινός τύπος άπνοιας. Προκαλούνται</a:t>
            </a:r>
            <a:r>
              <a:rPr lang="el-GR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από 						   απόφραξη του ανώτερου αναπνευστικού με συνέπεια 				   την διακοπή της αναπνοής.</a:t>
            </a:r>
          </a:p>
          <a:p>
            <a:pPr marL="457200" indent="-457200">
              <a:buClrTx/>
              <a:buFont typeface="Wingdings" panose="05000000000000000000" pitchFamily="2" charset="2"/>
              <a:buChar char="Ø"/>
            </a:pPr>
            <a:r>
              <a:rPr lang="el-GR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Κεντρικές, </a:t>
            </a:r>
            <a:r>
              <a:rPr lang="el-G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όταν η διακοπή της αναπνοής οφείλεται στο γεγονός  	             			 ότι ο εγκέφαλος (το νευρικό σύστημα) δεν στέλνει τα 					 σωστά σήματα στους αναπνευστικούς μύες, για να γίνει η 				 αναπνοή.</a:t>
            </a:r>
          </a:p>
          <a:p>
            <a:pPr marL="457200" indent="-457200">
              <a:buClrTx/>
              <a:buFont typeface="Wingdings" panose="05000000000000000000" pitchFamily="2" charset="2"/>
              <a:buChar char="Ø"/>
            </a:pPr>
            <a:r>
              <a:rPr lang="el-GR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Μεικτές, </a:t>
            </a:r>
            <a:r>
              <a:rPr lang="el-G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όταν συμβαίνουν και οι δύο μηχανισμοί.</a:t>
            </a:r>
            <a:endParaRPr lang="el-GR" sz="2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ClrTx/>
              <a:buFont typeface="Wingdings" panose="05000000000000000000" pitchFamily="2" charset="2"/>
              <a:buChar char="Ø"/>
            </a:pPr>
            <a:endParaRPr lang="el-GR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ClrTx/>
              <a:buNone/>
            </a:pPr>
            <a:r>
              <a:rPr lang="el-G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Διαφορετικοί λόγοι και παράγοντες στην εξέλιξη των ηλικιών μπορούν να προκαλέσουν διαταραχές στην ρινική αναπνοή από απλή δυσχέρεια έως βαρύ ροχαλητό και άπνοια.</a:t>
            </a:r>
          </a:p>
          <a:p>
            <a:pPr marL="0" indent="0">
              <a:buClrTx/>
              <a:buNone/>
            </a:pPr>
            <a:endParaRPr lang="el-GR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1646937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2000">
              <a:schemeClr val="bg1"/>
            </a:gs>
            <a:gs pos="100000">
              <a:schemeClr val="accent2">
                <a:lumMod val="60000"/>
                <a:lumOff val="4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9156" y="643467"/>
            <a:ext cx="6299199" cy="880533"/>
          </a:xfrm>
        </p:spPr>
        <p:txBody>
          <a:bodyPr/>
          <a:lstStyle/>
          <a:p>
            <a:r>
              <a:rPr lang="el-GR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ΕΠΙΠΛΟΚΕΣ ΤΩΝ ΑΠΝΟΙΩΝ</a:t>
            </a:r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112" y="1501422"/>
            <a:ext cx="8974665" cy="3880773"/>
          </a:xfrm>
        </p:spPr>
        <p:txBody>
          <a:bodyPr>
            <a:noAutofit/>
          </a:bodyPr>
          <a:lstStyle/>
          <a:p>
            <a:pPr marL="757672" lvl="1" indent="-342900">
              <a:buClrTx/>
              <a:buFont typeface="Wingdings" panose="05000000000000000000" pitchFamily="2" charset="2"/>
              <a:buChar char="Ø"/>
            </a:pPr>
            <a:r>
              <a:rPr lang="el-G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Υποξαιμία από πτώση του οξυγόνου κατά τη διάρκεια της άπνοιας με αποτέλεσμα την επιδείνωση προϋπάρχουσας αναπνευστικής ή καρδιακής νόσου, εμφάνιση επικίνδυνων καρδιακών αρρυθμιών ακόμη και αιφνίδιο θάνατο.</a:t>
            </a:r>
          </a:p>
          <a:p>
            <a:pPr marL="757672" lvl="1" indent="-342900">
              <a:buClrTx/>
              <a:buFont typeface="Wingdings" panose="05000000000000000000" pitchFamily="2" charset="2"/>
              <a:buChar char="Ø"/>
            </a:pPr>
            <a:r>
              <a:rPr lang="el-G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Αύξηση της αρτηριακής πίεσης (30% των ασθενών με αρτηριακή υπέρταση εμφανίζει άπνοιες κατά τη διάρκεια του ύπνου).</a:t>
            </a:r>
          </a:p>
          <a:p>
            <a:pPr marL="757672" lvl="1" indent="-342900">
              <a:buClrTx/>
              <a:buFont typeface="Wingdings" panose="05000000000000000000" pitchFamily="2" charset="2"/>
              <a:buChar char="Ø"/>
            </a:pPr>
            <a:r>
              <a:rPr lang="el-G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Αύξηση του κινδύνου για γλαύκωμα.</a:t>
            </a:r>
          </a:p>
          <a:p>
            <a:pPr marL="757672" lvl="1" indent="-342900">
              <a:buClrTx/>
              <a:buFont typeface="Wingdings" panose="05000000000000000000" pitchFamily="2" charset="2"/>
              <a:buChar char="Ø"/>
            </a:pPr>
            <a:r>
              <a:rPr lang="el-G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Δυνατόν να πυροδοτήσουν την εκδήλωση αθροιστικής κεφαλαλγίας.</a:t>
            </a:r>
          </a:p>
          <a:p>
            <a:pPr marL="757672" lvl="1" indent="-342900">
              <a:buClrTx/>
              <a:buFont typeface="Wingdings" panose="05000000000000000000" pitchFamily="2" charset="2"/>
              <a:buChar char="Ø"/>
            </a:pPr>
            <a:r>
              <a:rPr lang="el-G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Αύξηση του ζακχάρου στο αίμα (40% των ατόμων με αποφρακτική άπνοια ύπνου έχουν διαβήτη).</a:t>
            </a:r>
            <a:endParaRPr lang="en-US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57672" lvl="1" indent="-342900">
              <a:buClrTx/>
              <a:buFont typeface="Wingdings" panose="05000000000000000000" pitchFamily="2" charset="2"/>
              <a:buChar char="Ø"/>
            </a:pP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0464689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7000">
              <a:schemeClr val="bg1"/>
            </a:gs>
            <a:gs pos="100000">
              <a:schemeClr val="accent2">
                <a:lumMod val="60000"/>
                <a:lumOff val="4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2311" y="541867"/>
            <a:ext cx="5125155" cy="722489"/>
          </a:xfrm>
        </p:spPr>
        <p:txBody>
          <a:bodyPr/>
          <a:lstStyle/>
          <a:p>
            <a:r>
              <a:rPr lang="el-GR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ΕΚΤΙΜΗΣΗ ΑΠΝΟΙΑΣ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5441" y="1672062"/>
            <a:ext cx="9303003" cy="4517755"/>
          </a:xfrm>
        </p:spPr>
        <p:txBody>
          <a:bodyPr>
            <a:normAutofit/>
          </a:bodyPr>
          <a:lstStyle/>
          <a:p>
            <a:pPr marL="457200" indent="-457200">
              <a:buClrTx/>
              <a:buFont typeface="Wingdings" panose="05000000000000000000" pitchFamily="2" charset="2"/>
              <a:buChar char="Ø"/>
            </a:pPr>
            <a:r>
              <a:rPr lang="el-GR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Πλήρης κλινικός και ενδοσκοπικός έλεγχος σε Ω.Ρ.Λ. ιατρείο.</a:t>
            </a:r>
          </a:p>
          <a:p>
            <a:pPr marL="457200" indent="-457200">
              <a:buClrTx/>
              <a:buFont typeface="Wingdings" panose="05000000000000000000" pitchFamily="2" charset="2"/>
              <a:buChar char="Ø"/>
            </a:pPr>
            <a:r>
              <a:rPr lang="el-GR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Συνεκτιμούνται οι συννοσηρότητες (καρδιοπάθεια, αρτηριακή υπέρταση, ζακχαρώδης διαβήτης, γλαύκωμα, κλπ).</a:t>
            </a:r>
          </a:p>
          <a:p>
            <a:pPr marL="457200" indent="-457200">
              <a:buClrTx/>
              <a:buFont typeface="Wingdings" panose="05000000000000000000" pitchFamily="2" charset="2"/>
              <a:buChar char="Ø"/>
            </a:pPr>
            <a:r>
              <a:rPr lang="el-GR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Λαμβάνονται υπόψιν τα σωματομετρικά στοιχεία του ασθενούς (παχυσαρκία-ΒΜΙ &gt; 30, περίμετρος λαιμού &gt;40 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cm </a:t>
            </a:r>
            <a:r>
              <a:rPr lang="el-GR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γα τις γυναίκες και &gt; 42 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cm </a:t>
            </a:r>
            <a:r>
              <a:rPr lang="el-GR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για τους άντρες, μέγεθος γλώσσας, κλπ).</a:t>
            </a:r>
          </a:p>
          <a:p>
            <a:pPr marL="0" indent="0"/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0969208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7000">
              <a:schemeClr val="bg1"/>
            </a:gs>
            <a:gs pos="100000">
              <a:schemeClr val="accent2">
                <a:lumMod val="60000"/>
                <a:lumOff val="4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640" y="395111"/>
            <a:ext cx="9064977" cy="666044"/>
          </a:xfrm>
        </p:spPr>
        <p:txBody>
          <a:bodyPr/>
          <a:lstStyle/>
          <a:p>
            <a:r>
              <a:rPr lang="el-GR" sz="3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ΕΚΤΙΜΗΣΗ ΒΑΣΕΙ ΕΡΩΤΗΜΑΤΟΛΟΓΙΟΥ</a:t>
            </a:r>
            <a:endParaRPr lang="en-US" sz="3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570" y="1145811"/>
            <a:ext cx="10959360" cy="4517755"/>
          </a:xfrm>
        </p:spPr>
        <p:txBody>
          <a:bodyPr>
            <a:noAutofit/>
          </a:bodyPr>
          <a:lstStyle/>
          <a:p>
            <a:pPr marL="457200" indent="-457200">
              <a:lnSpc>
                <a:spcPct val="100000"/>
              </a:lnSpc>
              <a:spcAft>
                <a:spcPts val="0"/>
              </a:spcAft>
              <a:buClrTx/>
              <a:buFont typeface="Arial" panose="020B0604020202020204" pitchFamily="34" charset="0"/>
              <a:buChar char="•"/>
            </a:pPr>
            <a:r>
              <a:rPr lang="el-G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μου λένε </a:t>
            </a:r>
            <a:r>
              <a:rPr lang="el-G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ό</a:t>
            </a:r>
            <a:r>
              <a:rPr lang="el-G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τι ροχαλίζω</a:t>
            </a:r>
          </a:p>
          <a:p>
            <a:pPr marL="457200" indent="-457200">
              <a:lnSpc>
                <a:spcPct val="100000"/>
              </a:lnSpc>
              <a:spcAft>
                <a:spcPts val="0"/>
              </a:spcAft>
              <a:buClrTx/>
              <a:buFont typeface="Arial" panose="020B0604020202020204" pitchFamily="34" charset="0"/>
              <a:buChar char="•"/>
            </a:pPr>
            <a:r>
              <a:rPr lang="el-G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μου λένε </a:t>
            </a:r>
            <a:r>
              <a:rPr lang="el-G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ό</a:t>
            </a:r>
            <a:r>
              <a:rPr lang="el-G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τι σταματάει η αναπνοή μου καθώς κοιμάμαι</a:t>
            </a:r>
          </a:p>
          <a:p>
            <a:pPr marL="457200" indent="-457200">
              <a:lnSpc>
                <a:spcPct val="100000"/>
              </a:lnSpc>
              <a:spcAft>
                <a:spcPts val="0"/>
              </a:spcAft>
              <a:buClrTx/>
              <a:buFont typeface="Arial" panose="020B0604020202020204" pitchFamily="34" charset="0"/>
              <a:buChar char="•"/>
            </a:pPr>
            <a:r>
              <a:rPr lang="el-G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με </a:t>
            </a:r>
            <a:r>
              <a:rPr lang="el-G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έ</a:t>
            </a:r>
            <a:r>
              <a:rPr lang="el-G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χουν ξυπνήσει τη νύχτα γιατί νόμιζαν ότι δεν αναπνέω</a:t>
            </a:r>
          </a:p>
          <a:p>
            <a:pPr marL="457200" indent="-457200">
              <a:lnSpc>
                <a:spcPct val="100000"/>
              </a:lnSpc>
              <a:spcAft>
                <a:spcPts val="0"/>
              </a:spcAft>
              <a:buClrTx/>
              <a:buFont typeface="Arial" panose="020B0604020202020204" pitchFamily="34" charset="0"/>
              <a:buChar char="•"/>
            </a:pPr>
            <a:r>
              <a:rPr lang="el-G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τη νύχτα αισθάνομαι σα να πνίγομαι</a:t>
            </a:r>
          </a:p>
          <a:p>
            <a:pPr marL="457200" indent="-457200">
              <a:lnSpc>
                <a:spcPct val="100000"/>
              </a:lnSpc>
              <a:spcAft>
                <a:spcPts val="0"/>
              </a:spcAft>
              <a:buClrTx/>
              <a:buFont typeface="Arial" panose="020B0604020202020204" pitchFamily="34" charset="0"/>
              <a:buChar char="•"/>
            </a:pPr>
            <a:r>
              <a:rPr lang="el-G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τα βράδια ξυπνάω με ταχυκαρδία</a:t>
            </a:r>
          </a:p>
          <a:p>
            <a:pPr marL="457200" indent="-457200">
              <a:lnSpc>
                <a:spcPct val="100000"/>
              </a:lnSpc>
              <a:spcAft>
                <a:spcPts val="0"/>
              </a:spcAft>
              <a:buClrTx/>
              <a:buFont typeface="Arial" panose="020B0604020202020204" pitchFamily="34" charset="0"/>
              <a:buChar char="•"/>
            </a:pPr>
            <a:r>
              <a:rPr lang="el-G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ξυπνάω κουρασμένος αν και κοιμήθηκα πάνω από 8 ώρες</a:t>
            </a:r>
          </a:p>
          <a:p>
            <a:pPr marL="457200" indent="-457200">
              <a:lnSpc>
                <a:spcPct val="100000"/>
              </a:lnSpc>
              <a:spcAft>
                <a:spcPts val="0"/>
              </a:spcAft>
              <a:buClrTx/>
              <a:buFont typeface="Arial" panose="020B0604020202020204" pitchFamily="34" charset="0"/>
              <a:buChar char="•"/>
            </a:pPr>
            <a:r>
              <a:rPr lang="el-G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νυστάζω και με παίρνει ο ύπνος </a:t>
            </a:r>
            <a:r>
              <a:rPr lang="el-G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ό</a:t>
            </a:r>
            <a:r>
              <a:rPr lang="el-G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ταν δεν ασχολούμαι με κάτι</a:t>
            </a:r>
          </a:p>
          <a:p>
            <a:pPr marL="457200" indent="-457200">
              <a:lnSpc>
                <a:spcPct val="100000"/>
              </a:lnSpc>
              <a:spcAft>
                <a:spcPts val="0"/>
              </a:spcAft>
              <a:buClrTx/>
              <a:buFont typeface="Arial" panose="020B0604020202020204" pitchFamily="34" charset="0"/>
              <a:buChar char="•"/>
            </a:pPr>
            <a:r>
              <a:rPr lang="el-G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με παίρνει ο ύπνος </a:t>
            </a:r>
            <a:r>
              <a:rPr lang="el-G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ό</a:t>
            </a:r>
            <a:r>
              <a:rPr lang="el-G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ταν διαβάζω εφημερίδα</a:t>
            </a:r>
          </a:p>
          <a:p>
            <a:pPr marL="457200" indent="-457200">
              <a:lnSpc>
                <a:spcPct val="100000"/>
              </a:lnSpc>
              <a:spcAft>
                <a:spcPts val="0"/>
              </a:spcAft>
              <a:buClrTx/>
              <a:buFont typeface="Arial" panose="020B0604020202020204" pitchFamily="34" charset="0"/>
              <a:buChar char="•"/>
            </a:pPr>
            <a:r>
              <a:rPr lang="el-G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προσπαθώ να μείνω ξύπνιος στην τηλεόραση αλλά δεν μπορώ</a:t>
            </a:r>
          </a:p>
          <a:p>
            <a:pPr marL="457200" indent="-457200">
              <a:lnSpc>
                <a:spcPct val="100000"/>
              </a:lnSpc>
              <a:spcAft>
                <a:spcPts val="0"/>
              </a:spcAft>
              <a:buClrTx/>
              <a:buFont typeface="Arial" panose="020B0604020202020204" pitchFamily="34" charset="0"/>
              <a:buChar char="•"/>
            </a:pPr>
            <a:r>
              <a:rPr lang="el-G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νυστάζω όταν οδηγώ πάνω από μία </a:t>
            </a:r>
            <a:r>
              <a:rPr lang="el-G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ώ</a:t>
            </a:r>
            <a:r>
              <a:rPr lang="el-G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ρα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6570" y="6132251"/>
            <a:ext cx="53546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el-GR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Όποιο από τα παραπάνω θετικό </a:t>
            </a:r>
            <a:endParaRPr lang="el-GR" sz="2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5631779" y="6240761"/>
            <a:ext cx="526424" cy="244644"/>
          </a:xfrm>
          <a:prstGeom prst="rightArrow">
            <a:avLst/>
          </a:prstGeom>
          <a:gradFill flip="none" rotWithShape="1">
            <a:gsLst>
              <a:gs pos="100000">
                <a:schemeClr val="accent1">
                  <a:lumMod val="75000"/>
                </a:schemeClr>
              </a:gs>
              <a:gs pos="2000">
                <a:schemeClr val="bg1"/>
              </a:gs>
              <a:gs pos="26000">
                <a:schemeClr val="accent1">
                  <a:lumMod val="60000"/>
                  <a:lumOff val="40000"/>
                </a:schemeClr>
              </a:gs>
            </a:gsLst>
            <a:lin ang="2700000" scaled="1"/>
            <a:tileRect/>
          </a:gra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286793" y="6132250"/>
            <a:ext cx="43829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l-GR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ένδειξη για ιατρική εκτίμηση.</a:t>
            </a:r>
            <a:endParaRPr lang="el-GR" sz="2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8833691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  <p:bldP spid="5" grpId="0" animBg="1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7000">
              <a:schemeClr val="bg1"/>
            </a:gs>
            <a:gs pos="100000">
              <a:schemeClr val="accent2">
                <a:lumMod val="60000"/>
                <a:lumOff val="4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467202" y="281525"/>
            <a:ext cx="7016932" cy="85795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l-GR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ΘΕΡΑΠΕΥΤΙΚΗ ΑΝΤΙΜΕΤΩΠΙΣΗ</a:t>
            </a:r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Elbow Connector 9"/>
          <p:cNvCxnSpPr>
            <a:stCxn id="5" idx="2"/>
          </p:cNvCxnSpPr>
          <p:nvPr/>
        </p:nvCxnSpPr>
        <p:spPr>
          <a:xfrm rot="5400000">
            <a:off x="2950961" y="-193684"/>
            <a:ext cx="691553" cy="3357883"/>
          </a:xfrm>
          <a:prstGeom prst="bentConnector2">
            <a:avLst/>
          </a:prstGeom>
          <a:ln w="158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lbow Connector 14"/>
          <p:cNvCxnSpPr/>
          <p:nvPr/>
        </p:nvCxnSpPr>
        <p:spPr>
          <a:xfrm rot="16200000" flipH="1">
            <a:off x="6054623" y="60513"/>
            <a:ext cx="691553" cy="2849488"/>
          </a:xfrm>
          <a:prstGeom prst="bentConnector2">
            <a:avLst/>
          </a:prstGeom>
          <a:ln w="158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4975668" y="1793619"/>
            <a:ext cx="0" cy="1474676"/>
          </a:xfrm>
          <a:prstGeom prst="straightConnector1">
            <a:avLst/>
          </a:prstGeom>
          <a:ln w="15875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7825155" y="1841248"/>
            <a:ext cx="0" cy="1438457"/>
          </a:xfrm>
          <a:prstGeom prst="straightConnector1">
            <a:avLst/>
          </a:prstGeom>
          <a:ln w="15875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1617786" y="1841257"/>
            <a:ext cx="0" cy="1442987"/>
          </a:xfrm>
          <a:prstGeom prst="straightConnector1">
            <a:avLst/>
          </a:prstGeom>
          <a:ln w="15875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Callout 21"/>
          <p:cNvSpPr/>
          <p:nvPr/>
        </p:nvSpPr>
        <p:spPr>
          <a:xfrm>
            <a:off x="523414" y="3325445"/>
            <a:ext cx="2228580" cy="960866"/>
          </a:xfrm>
          <a:prstGeom prst="wedgeEllipseCallout">
            <a:avLst/>
          </a:prstGeom>
          <a:gradFill>
            <a:gsLst>
              <a:gs pos="0">
                <a:schemeClr val="bg1"/>
              </a:gs>
              <a:gs pos="52000">
                <a:schemeClr val="accent2">
                  <a:lumMod val="60000"/>
                  <a:lumOff val="40000"/>
                </a:schemeClr>
              </a:gs>
            </a:gsLst>
            <a:lin ang="2700000" scaled="1"/>
          </a:gra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Συντηρητική αγωγή</a:t>
            </a:r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Oval Callout 22"/>
          <p:cNvSpPr/>
          <p:nvPr/>
        </p:nvSpPr>
        <p:spPr>
          <a:xfrm>
            <a:off x="3925243" y="3335755"/>
            <a:ext cx="2100823" cy="960866"/>
          </a:xfrm>
          <a:prstGeom prst="wedgeEllipseCallout">
            <a:avLst/>
          </a:prstGeom>
          <a:gradFill>
            <a:gsLst>
              <a:gs pos="0">
                <a:schemeClr val="bg1"/>
              </a:gs>
              <a:gs pos="52000">
                <a:schemeClr val="accent2">
                  <a:lumMod val="60000"/>
                  <a:lumOff val="40000"/>
                </a:schemeClr>
              </a:gs>
            </a:gsLst>
            <a:lin ang="2700000" scaled="1"/>
          </a:gra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Κανόνες υγιεινής</a:t>
            </a:r>
            <a:endParaRPr lang="en-US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Oval Callout 23"/>
          <p:cNvSpPr/>
          <p:nvPr/>
        </p:nvSpPr>
        <p:spPr>
          <a:xfrm>
            <a:off x="6761828" y="3299444"/>
            <a:ext cx="2285459" cy="960866"/>
          </a:xfrm>
          <a:prstGeom prst="wedgeEllipseCallout">
            <a:avLst/>
          </a:prstGeom>
          <a:gradFill>
            <a:gsLst>
              <a:gs pos="0">
                <a:schemeClr val="bg1"/>
              </a:gs>
              <a:gs pos="52000">
                <a:schemeClr val="accent2">
                  <a:lumMod val="60000"/>
                  <a:lumOff val="40000"/>
                </a:schemeClr>
              </a:gs>
            </a:gsLst>
            <a:lin ang="2700000" scaled="1"/>
          </a:gra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Χειρουργικές επεμβάσεις</a:t>
            </a:r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1467202" y="4886325"/>
            <a:ext cx="4181475" cy="1428750"/>
          </a:xfrm>
          <a:prstGeom prst="roundRect">
            <a:avLst/>
          </a:prstGeom>
          <a:gradFill flip="none" rotWithShape="1">
            <a:gsLst>
              <a:gs pos="98000">
                <a:schemeClr val="accent1">
                  <a:lumMod val="75000"/>
                </a:schemeClr>
              </a:gs>
              <a:gs pos="0">
                <a:schemeClr val="bg1"/>
              </a:gs>
              <a:gs pos="70000">
                <a:schemeClr val="accent1">
                  <a:lumMod val="60000"/>
                  <a:lumOff val="4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Όταν δεν αποδώσουν ή </a:t>
            </a:r>
          </a:p>
          <a:p>
            <a:pPr algn="ctr"/>
            <a:r>
              <a:rPr lang="el-GR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</a:t>
            </a:r>
            <a:r>
              <a:rPr lang="el-GR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εν </a:t>
            </a:r>
            <a:r>
              <a:rPr lang="el-GR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είναι δυνατόν να εφαρμοσθούν…</a:t>
            </a:r>
          </a:p>
        </p:txBody>
      </p:sp>
      <p:sp>
        <p:nvSpPr>
          <p:cNvPr id="27" name="5-Point Star 26"/>
          <p:cNvSpPr/>
          <p:nvPr/>
        </p:nvSpPr>
        <p:spPr>
          <a:xfrm>
            <a:off x="472124" y="5186362"/>
            <a:ext cx="823276" cy="690563"/>
          </a:xfrm>
          <a:prstGeom prst="star5">
            <a:avLst/>
          </a:prstGeom>
          <a:gradFill>
            <a:gsLst>
              <a:gs pos="100000">
                <a:schemeClr val="accent1">
                  <a:lumMod val="75000"/>
                </a:schemeClr>
              </a:gs>
              <a:gs pos="0">
                <a:schemeClr val="bg1"/>
              </a:gs>
              <a:gs pos="58000">
                <a:schemeClr val="accent1">
                  <a:lumMod val="60000"/>
                  <a:lumOff val="40000"/>
                </a:schemeClr>
              </a:gs>
            </a:gsLst>
            <a:path path="shape">
              <a:fillToRect l="50000" t="50000" r="50000" b="50000"/>
            </a:path>
          </a:gra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ight Arrow 27"/>
          <p:cNvSpPr/>
          <p:nvPr/>
        </p:nvSpPr>
        <p:spPr>
          <a:xfrm>
            <a:off x="5848351" y="5267325"/>
            <a:ext cx="992606" cy="419100"/>
          </a:xfrm>
          <a:prstGeom prst="rightArrow">
            <a:avLst/>
          </a:prstGeom>
          <a:gradFill flip="none" rotWithShape="1">
            <a:gsLst>
              <a:gs pos="100000">
                <a:schemeClr val="accent1">
                  <a:lumMod val="75000"/>
                </a:schemeClr>
              </a:gs>
              <a:gs pos="2000">
                <a:schemeClr val="bg1"/>
              </a:gs>
              <a:gs pos="26000">
                <a:schemeClr val="accent1">
                  <a:lumMod val="60000"/>
                  <a:lumOff val="40000"/>
                </a:schemeClr>
              </a:gs>
            </a:gsLst>
            <a:lin ang="2700000" scaled="1"/>
            <a:tileRect/>
          </a:gra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ounded Rectangle 28"/>
          <p:cNvSpPr/>
          <p:nvPr/>
        </p:nvSpPr>
        <p:spPr>
          <a:xfrm>
            <a:off x="7040631" y="5076825"/>
            <a:ext cx="2420610" cy="800100"/>
          </a:xfrm>
          <a:prstGeom prst="roundRect">
            <a:avLst/>
          </a:prstGeom>
          <a:gradFill flip="none" rotWithShape="1">
            <a:gsLst>
              <a:gs pos="97000">
                <a:schemeClr val="accent1">
                  <a:lumMod val="75000"/>
                </a:schemeClr>
              </a:gs>
              <a:gs pos="0">
                <a:schemeClr val="bg1"/>
              </a:gs>
              <a:gs pos="47000">
                <a:schemeClr val="accent1">
                  <a:lumMod val="60000"/>
                  <a:lumOff val="4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CPAP</a:t>
            </a:r>
            <a:r>
              <a:rPr lang="el-GR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l-GR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(συσκευή ύπνου) </a:t>
            </a:r>
            <a:endParaRPr lang="el-GR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8147392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7000">
              <a:schemeClr val="bg1"/>
            </a:gs>
            <a:gs pos="100000">
              <a:schemeClr val="accent2">
                <a:lumMod val="60000"/>
                <a:lumOff val="4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4667" y="587022"/>
            <a:ext cx="7473244" cy="857956"/>
          </a:xfrm>
        </p:spPr>
        <p:txBody>
          <a:bodyPr>
            <a:normAutofit fontScale="90000"/>
          </a:bodyPr>
          <a:lstStyle/>
          <a:p>
            <a:r>
              <a:rPr lang="el-GR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ΘΕΡΑΠΕΥΤΙΚΗ ΑΝΤΙΜΕΤΩΠΙΣΗ </a:t>
            </a:r>
            <a:r>
              <a:rPr lang="el-GR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(συνέχεια)</a:t>
            </a:r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4445" y="1843917"/>
            <a:ext cx="8913664" cy="4556875"/>
          </a:xfrm>
        </p:spPr>
        <p:txBody>
          <a:bodyPr>
            <a:normAutofit fontScale="85000" lnSpcReduction="20000"/>
          </a:bodyPr>
          <a:lstStyle/>
          <a:p>
            <a:pPr marL="342900" indent="-342900">
              <a:buClrTx/>
              <a:buFont typeface="Wingdings" panose="05000000000000000000" pitchFamily="2" charset="2"/>
              <a:buChar char="Ø"/>
            </a:pPr>
            <a:r>
              <a:rPr lang="el-GR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Απώλεια βάρους, αποφυγή αλκοόλ, διακοπή καπνίσματος.</a:t>
            </a:r>
          </a:p>
          <a:p>
            <a:pPr marL="342900" indent="-342900">
              <a:buClrTx/>
              <a:buFont typeface="Wingdings" panose="05000000000000000000" pitchFamily="2" charset="2"/>
              <a:buChar char="Ø"/>
            </a:pPr>
            <a:r>
              <a:rPr lang="el-GR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Αποφυγή κατασταλτικών Κεντρικού Νευρικού Συστήματος (υπνωτικά, ηρεμιστικά φάρμακα).</a:t>
            </a:r>
          </a:p>
          <a:p>
            <a:pPr marL="342900" indent="-342900">
              <a:buClrTx/>
              <a:buFont typeface="Wingdings" panose="05000000000000000000" pitchFamily="2" charset="2"/>
              <a:buChar char="Ø"/>
            </a:pPr>
            <a:r>
              <a:rPr lang="el-GR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Αλλαγή θέσεων του ύπνου για βελτίωση της αναπνοής.</a:t>
            </a:r>
          </a:p>
          <a:p>
            <a:pPr marL="342900" indent="-342900">
              <a:buClrTx/>
              <a:buFont typeface="Wingdings" panose="05000000000000000000" pitchFamily="2" charset="2"/>
              <a:buChar char="Ø"/>
            </a:pPr>
            <a:r>
              <a:rPr lang="el-GR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Αντιμετώπιση </a:t>
            </a:r>
            <a:r>
              <a:rPr lang="el-GR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πιθανών φλεγμονών της περιοχής </a:t>
            </a:r>
            <a:r>
              <a:rPr lang="el-GR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και </a:t>
            </a:r>
            <a:r>
              <a:rPr lang="el-GR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πιθανών ορμονικών διαταραχών </a:t>
            </a:r>
            <a:r>
              <a:rPr lang="el-GR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κ.α.</a:t>
            </a:r>
          </a:p>
          <a:p>
            <a:pPr marL="342900" indent="-342900">
              <a:buClrTx/>
              <a:buFont typeface="Wingdings" panose="05000000000000000000" pitchFamily="2" charset="2"/>
              <a:buChar char="Ø"/>
            </a:pPr>
            <a:r>
              <a:rPr lang="el-GR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Χρήση ειδικών οδοντιατρικών προθέσεων, ώστε να μένει ανοιχτός ο αεραγωγός κατά τη διάρκεια του ύπνου.</a:t>
            </a:r>
          </a:p>
          <a:p>
            <a:pPr marL="342900" indent="-342900">
              <a:buClrTx/>
              <a:buFont typeface="Wingdings" panose="05000000000000000000" pitchFamily="2" charset="2"/>
              <a:buChar char="Ø"/>
            </a:pPr>
            <a:r>
              <a:rPr lang="el-GR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Χρήση συσκευών με θετική πίεση στους αεραγωγούς (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CPAP</a:t>
            </a:r>
            <a:r>
              <a:rPr lang="el-GR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-μάσκα συνδεδεμένη με μηχάνημα που παρέχει συνεχή ροή αέρα υπό πίεση μέσα στη μύτη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el-GR" sz="2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Tx/>
              <a:buFont typeface="Wingdings" panose="05000000000000000000" pitchFamily="2" charset="2"/>
              <a:buChar char="Ø"/>
            </a:pPr>
            <a:r>
              <a:rPr lang="el-GR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Χειρουργική αντιμετώπιση ανατομικών προβλημάτων.</a:t>
            </a:r>
            <a:endParaRPr lang="en-US" sz="2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8256033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7000">
              <a:schemeClr val="bg1"/>
            </a:gs>
            <a:gs pos="100000">
              <a:schemeClr val="accent2">
                <a:lumMod val="60000"/>
                <a:lumOff val="4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96106" y="5281980"/>
            <a:ext cx="3250736" cy="1389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4667" y="587022"/>
            <a:ext cx="7473244" cy="857956"/>
          </a:xfrm>
        </p:spPr>
        <p:txBody>
          <a:bodyPr/>
          <a:lstStyle/>
          <a:p>
            <a:pPr algn="ctr"/>
            <a:r>
              <a:rPr lang="el-GR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ΣΤΑΣΗ ΥΠΝΟΥ</a:t>
            </a:r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5114" y="1517345"/>
            <a:ext cx="8913664" cy="4155667"/>
          </a:xfrm>
        </p:spPr>
        <p:txBody>
          <a:bodyPr>
            <a:normAutofit/>
          </a:bodyPr>
          <a:lstStyle/>
          <a:p>
            <a:pPr>
              <a:buClrTx/>
              <a:buFont typeface="Wingdings" panose="05000000000000000000" pitchFamily="2" charset="2"/>
              <a:buChar char="Ø"/>
            </a:pPr>
            <a:r>
              <a:rPr lang="el-G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Η </a:t>
            </a:r>
            <a:r>
              <a:rPr lang="el-G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ύπτια θέση ύπνου προδιαθέτει σε άπνοιες και ροχαλητό. Η πλάγια θέση ύπνου μπορεί να εξαλείψει ή να μειώσει την απόφραξη των αεραγωγών</a:t>
            </a:r>
            <a:r>
              <a:rPr lang="el-G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buClrTx/>
              <a:buFont typeface="Wingdings" panose="05000000000000000000" pitchFamily="2" charset="2"/>
              <a:buChar char="Ø"/>
            </a:pPr>
            <a:r>
              <a:rPr lang="el-G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Η παραδοσιακή τεχνική για να </a:t>
            </a:r>
            <a:r>
              <a:rPr lang="el-G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επιτευχθεί </a:t>
            </a:r>
            <a:r>
              <a:rPr lang="el-G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ο ύπνος στο πλάι </a:t>
            </a:r>
            <a:r>
              <a:rPr lang="el-G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είναι η </a:t>
            </a:r>
            <a:r>
              <a:rPr lang="el-G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τοποθέτηση μπάλας του </a:t>
            </a:r>
            <a:r>
              <a:rPr lang="el-G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τένις </a:t>
            </a:r>
            <a:r>
              <a:rPr lang="el-G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στην πλάτη του ασθενούς. </a:t>
            </a:r>
            <a:endParaRPr lang="el-GR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Tx/>
              <a:buFont typeface="Wingdings" panose="05000000000000000000" pitchFamily="2" charset="2"/>
              <a:buChar char="Ø"/>
            </a:pPr>
            <a:r>
              <a:rPr lang="el-G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Στο εμπόριο υπάρχουν προϊόντα σχεδιασμένα για να αποτρέπουν την ύπτια θέση ύπνου. Απευθύνονται συνήθως σε ήπιες περιπτώσεις αποφρακτικής άπνοιας.</a:t>
            </a:r>
            <a:endParaRPr lang="el-GR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Tx/>
              <a:buFont typeface="Wingdings" panose="05000000000000000000" pitchFamily="2" charset="2"/>
              <a:buChar char="Ø"/>
            </a:pP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4254178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1000">
              <a:schemeClr val="bg1"/>
            </a:gs>
            <a:gs pos="100000">
              <a:schemeClr val="accent2">
                <a:lumMod val="60000"/>
                <a:lumOff val="4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1"/>
          <p:cNvSpPr txBox="1">
            <a:spLocks noChangeArrowheads="1"/>
          </p:cNvSpPr>
          <p:nvPr/>
        </p:nvSpPr>
        <p:spPr bwMode="auto">
          <a:xfrm>
            <a:off x="693439" y="817256"/>
            <a:ext cx="8491131" cy="657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6" tIns="40823" rIns="81646" bIns="40823"/>
          <a:lstStyle>
            <a:lvl1pPr marL="342900" indent="-339725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marL="311079" indent="-308199" defTabSz="407571" fontAlgn="base" hangingPunct="0">
              <a:spcBef>
                <a:spcPct val="0"/>
              </a:spcBef>
              <a:spcAft>
                <a:spcPts val="1293"/>
              </a:spcAft>
              <a:tabLst>
                <a:tab pos="311079" algn="l"/>
                <a:tab pos="717210" algn="l"/>
                <a:tab pos="1124781" algn="l"/>
                <a:tab pos="1532352" algn="l"/>
                <a:tab pos="1939923" algn="l"/>
                <a:tab pos="2347493" algn="l"/>
                <a:tab pos="2755065" algn="l"/>
                <a:tab pos="3162635" algn="l"/>
                <a:tab pos="3570207" algn="l"/>
                <a:tab pos="3977777" algn="l"/>
                <a:tab pos="4385349" algn="l"/>
                <a:tab pos="4792919" algn="l"/>
                <a:tab pos="5200490" algn="l"/>
                <a:tab pos="5608061" algn="l"/>
                <a:tab pos="6015632" algn="l"/>
                <a:tab pos="6423203" algn="l"/>
                <a:tab pos="6830774" algn="l"/>
                <a:tab pos="7238345" algn="l"/>
                <a:tab pos="7645916" algn="l"/>
                <a:tab pos="8053487" algn="l"/>
                <a:tab pos="8461058" algn="l"/>
              </a:tabLst>
            </a:pPr>
            <a:r>
              <a:rPr lang="el-GR" altLang="en-US" sz="2540" b="1" dirty="0">
                <a:solidFill>
                  <a:srgbClr val="000000"/>
                </a:solidFill>
              </a:rPr>
              <a:t>2015: 1</a:t>
            </a:r>
            <a:r>
              <a:rPr lang="el-GR" altLang="en-US" sz="2540" b="1" baseline="30000" dirty="0">
                <a:solidFill>
                  <a:srgbClr val="000000"/>
                </a:solidFill>
              </a:rPr>
              <a:t>ο</a:t>
            </a:r>
            <a:r>
              <a:rPr lang="el-GR" altLang="en-US" sz="2540" b="1" dirty="0">
                <a:solidFill>
                  <a:srgbClr val="000000"/>
                </a:solidFill>
              </a:rPr>
              <a:t> </a:t>
            </a:r>
            <a:r>
              <a:rPr lang="el-GR" altLang="en-US" sz="2540" dirty="0">
                <a:solidFill>
                  <a:srgbClr val="000000"/>
                </a:solidFill>
              </a:rPr>
              <a:t>Πιλοτικό Πρόγραμμα Πρόληψης &amp; Προαγωγής Υγείας των Ηλικιωμένων – ΗΠΙΟΝΗ για το Σακχαρώδη </a:t>
            </a:r>
            <a:r>
              <a:rPr lang="el-GR" altLang="en-US" sz="2540" dirty="0" smtClean="0">
                <a:solidFill>
                  <a:srgbClr val="000000"/>
                </a:solidFill>
              </a:rPr>
              <a:t>Διαβήτη</a:t>
            </a:r>
            <a:r>
              <a:rPr lang="en-US" altLang="en-US" sz="2540" dirty="0" smtClean="0">
                <a:solidFill>
                  <a:srgbClr val="000000"/>
                </a:solidFill>
              </a:rPr>
              <a:t>.</a:t>
            </a:r>
            <a:endParaRPr lang="el-GR" altLang="en-US" sz="2540" dirty="0">
              <a:solidFill>
                <a:srgbClr val="000000"/>
              </a:solidFill>
            </a:endParaRPr>
          </a:p>
          <a:p>
            <a:pPr marL="311079" indent="-308199" defTabSz="407571" fontAlgn="base" hangingPunct="0">
              <a:spcBef>
                <a:spcPct val="0"/>
              </a:spcBef>
              <a:spcAft>
                <a:spcPts val="1293"/>
              </a:spcAft>
              <a:tabLst>
                <a:tab pos="311079" algn="l"/>
                <a:tab pos="717210" algn="l"/>
                <a:tab pos="1124781" algn="l"/>
                <a:tab pos="1532352" algn="l"/>
                <a:tab pos="1939923" algn="l"/>
                <a:tab pos="2347493" algn="l"/>
                <a:tab pos="2755065" algn="l"/>
                <a:tab pos="3162635" algn="l"/>
                <a:tab pos="3570207" algn="l"/>
                <a:tab pos="3977777" algn="l"/>
                <a:tab pos="4385349" algn="l"/>
                <a:tab pos="4792919" algn="l"/>
                <a:tab pos="5200490" algn="l"/>
                <a:tab pos="5608061" algn="l"/>
                <a:tab pos="6015632" algn="l"/>
                <a:tab pos="6423203" algn="l"/>
                <a:tab pos="6830774" algn="l"/>
                <a:tab pos="7238345" algn="l"/>
                <a:tab pos="7645916" algn="l"/>
                <a:tab pos="8053487" algn="l"/>
                <a:tab pos="8461058" algn="l"/>
              </a:tabLst>
            </a:pPr>
            <a:r>
              <a:rPr lang="el-GR" altLang="en-US" sz="2177" dirty="0">
                <a:solidFill>
                  <a:srgbClr val="000000"/>
                </a:solidFill>
              </a:rPr>
              <a:t>2016: 2</a:t>
            </a:r>
            <a:r>
              <a:rPr lang="el-GR" altLang="en-US" sz="2177" baseline="30000" dirty="0">
                <a:solidFill>
                  <a:srgbClr val="000000"/>
                </a:solidFill>
              </a:rPr>
              <a:t>ο</a:t>
            </a:r>
            <a:r>
              <a:rPr lang="en-US" altLang="en-US" sz="2177" dirty="0">
                <a:solidFill>
                  <a:srgbClr val="000000"/>
                </a:solidFill>
              </a:rPr>
              <a:t> </a:t>
            </a:r>
            <a:r>
              <a:rPr lang="el-GR" altLang="en-US" sz="2177" dirty="0">
                <a:solidFill>
                  <a:srgbClr val="000000"/>
                </a:solidFill>
              </a:rPr>
              <a:t>Πιλοτικό πρόγραμμα για την Πρόληψη της Οστεοπόρωσης και των </a:t>
            </a:r>
            <a:r>
              <a:rPr lang="el-GR" altLang="en-US" sz="2177" dirty="0" smtClean="0">
                <a:solidFill>
                  <a:srgbClr val="000000"/>
                </a:solidFill>
              </a:rPr>
              <a:t>Πτώσεων</a:t>
            </a:r>
            <a:r>
              <a:rPr lang="en-US" altLang="en-US" sz="2177" dirty="0" smtClean="0">
                <a:solidFill>
                  <a:srgbClr val="000000"/>
                </a:solidFill>
              </a:rPr>
              <a:t>.</a:t>
            </a:r>
            <a:endParaRPr lang="el-GR" altLang="en-US" sz="2177" dirty="0">
              <a:solidFill>
                <a:srgbClr val="000000"/>
              </a:solidFill>
            </a:endParaRPr>
          </a:p>
          <a:p>
            <a:pPr marL="311079" indent="-308199" defTabSz="407571" fontAlgn="base" hangingPunct="0">
              <a:spcBef>
                <a:spcPct val="0"/>
              </a:spcBef>
              <a:spcAft>
                <a:spcPts val="1293"/>
              </a:spcAft>
              <a:tabLst>
                <a:tab pos="311079" algn="l"/>
                <a:tab pos="717210" algn="l"/>
                <a:tab pos="1124781" algn="l"/>
                <a:tab pos="1532352" algn="l"/>
                <a:tab pos="1939923" algn="l"/>
                <a:tab pos="2347493" algn="l"/>
                <a:tab pos="2755065" algn="l"/>
                <a:tab pos="3162635" algn="l"/>
                <a:tab pos="3570207" algn="l"/>
                <a:tab pos="3977777" algn="l"/>
                <a:tab pos="4385349" algn="l"/>
                <a:tab pos="4792919" algn="l"/>
                <a:tab pos="5200490" algn="l"/>
                <a:tab pos="5608061" algn="l"/>
                <a:tab pos="6015632" algn="l"/>
                <a:tab pos="6423203" algn="l"/>
                <a:tab pos="6830774" algn="l"/>
                <a:tab pos="7238345" algn="l"/>
                <a:tab pos="7645916" algn="l"/>
                <a:tab pos="8053487" algn="l"/>
                <a:tab pos="8461058" algn="l"/>
              </a:tabLst>
            </a:pPr>
            <a:r>
              <a:rPr lang="el-GR" altLang="en-US" sz="2177" dirty="0">
                <a:solidFill>
                  <a:srgbClr val="000000"/>
                </a:solidFill>
              </a:rPr>
              <a:t>2017: 3</a:t>
            </a:r>
            <a:r>
              <a:rPr lang="el-GR" altLang="en-US" sz="2177" baseline="30000" dirty="0">
                <a:solidFill>
                  <a:srgbClr val="000000"/>
                </a:solidFill>
              </a:rPr>
              <a:t>ο</a:t>
            </a:r>
            <a:r>
              <a:rPr lang="el-GR" altLang="en-US" sz="2177" dirty="0">
                <a:solidFill>
                  <a:srgbClr val="000000"/>
                </a:solidFill>
              </a:rPr>
              <a:t> Πιλοτικό πρόγραμμα για την Πρόληψη της άνοιας &amp; έγκαιρη αντιμετώπιση των συνεπειών </a:t>
            </a:r>
            <a:r>
              <a:rPr lang="el-GR" altLang="en-US" sz="2177" dirty="0" smtClean="0">
                <a:solidFill>
                  <a:srgbClr val="000000"/>
                </a:solidFill>
              </a:rPr>
              <a:t>της</a:t>
            </a:r>
            <a:r>
              <a:rPr lang="en-US" altLang="en-US" sz="2177" dirty="0" smtClean="0">
                <a:solidFill>
                  <a:srgbClr val="000000"/>
                </a:solidFill>
              </a:rPr>
              <a:t>.</a:t>
            </a:r>
            <a:endParaRPr lang="el-GR" altLang="en-US" sz="2177" dirty="0">
              <a:solidFill>
                <a:srgbClr val="000000"/>
              </a:solidFill>
            </a:endParaRPr>
          </a:p>
          <a:p>
            <a:pPr marL="311079" indent="-308199" defTabSz="407571" fontAlgn="base" hangingPunct="0">
              <a:spcBef>
                <a:spcPct val="0"/>
              </a:spcBef>
              <a:spcAft>
                <a:spcPts val="1293"/>
              </a:spcAft>
              <a:tabLst>
                <a:tab pos="311079" algn="l"/>
                <a:tab pos="717210" algn="l"/>
                <a:tab pos="1124781" algn="l"/>
                <a:tab pos="1532352" algn="l"/>
                <a:tab pos="1939923" algn="l"/>
                <a:tab pos="2347493" algn="l"/>
                <a:tab pos="2755065" algn="l"/>
                <a:tab pos="3162635" algn="l"/>
                <a:tab pos="3570207" algn="l"/>
                <a:tab pos="3977777" algn="l"/>
                <a:tab pos="4385349" algn="l"/>
                <a:tab pos="4792919" algn="l"/>
                <a:tab pos="5200490" algn="l"/>
                <a:tab pos="5608061" algn="l"/>
                <a:tab pos="6015632" algn="l"/>
                <a:tab pos="6423203" algn="l"/>
                <a:tab pos="6830774" algn="l"/>
                <a:tab pos="7238345" algn="l"/>
                <a:tab pos="7645916" algn="l"/>
                <a:tab pos="8053487" algn="l"/>
                <a:tab pos="8461058" algn="l"/>
              </a:tabLst>
            </a:pPr>
            <a:r>
              <a:rPr lang="el-GR" altLang="en-US" sz="2177" dirty="0">
                <a:solidFill>
                  <a:srgbClr val="000000"/>
                </a:solidFill>
              </a:rPr>
              <a:t>2018: 4</a:t>
            </a:r>
            <a:r>
              <a:rPr lang="el-GR" altLang="en-US" sz="2177" baseline="30000" dirty="0">
                <a:solidFill>
                  <a:srgbClr val="000000"/>
                </a:solidFill>
              </a:rPr>
              <a:t>ο</a:t>
            </a:r>
            <a:r>
              <a:rPr lang="el-GR" altLang="en-US" sz="2177" dirty="0">
                <a:solidFill>
                  <a:srgbClr val="000000"/>
                </a:solidFill>
              </a:rPr>
              <a:t> Πιλοτικό Πρόγραμμα  για την «Πρόληψη των Καρκίνων του Πεπτικού Συστήματος</a:t>
            </a:r>
            <a:r>
              <a:rPr lang="el-GR" altLang="en-US" sz="2177" dirty="0" smtClean="0">
                <a:solidFill>
                  <a:srgbClr val="000000"/>
                </a:solidFill>
              </a:rPr>
              <a:t>»</a:t>
            </a:r>
            <a:r>
              <a:rPr lang="en-US" altLang="en-US" sz="2177" dirty="0" smtClean="0">
                <a:solidFill>
                  <a:srgbClr val="000000"/>
                </a:solidFill>
              </a:rPr>
              <a:t>.</a:t>
            </a:r>
            <a:endParaRPr lang="el-GR" altLang="en-US" sz="2177" dirty="0">
              <a:solidFill>
                <a:srgbClr val="000000"/>
              </a:solidFill>
            </a:endParaRPr>
          </a:p>
          <a:p>
            <a:pPr marL="311079" indent="-308199" defTabSz="407571" fontAlgn="base" hangingPunct="0">
              <a:spcBef>
                <a:spcPct val="0"/>
              </a:spcBef>
              <a:spcAft>
                <a:spcPts val="1293"/>
              </a:spcAft>
              <a:tabLst>
                <a:tab pos="311079" algn="l"/>
                <a:tab pos="717210" algn="l"/>
                <a:tab pos="1124781" algn="l"/>
                <a:tab pos="1532352" algn="l"/>
                <a:tab pos="1939923" algn="l"/>
                <a:tab pos="2347493" algn="l"/>
                <a:tab pos="2755065" algn="l"/>
                <a:tab pos="3162635" algn="l"/>
                <a:tab pos="3570207" algn="l"/>
                <a:tab pos="3977777" algn="l"/>
                <a:tab pos="4385349" algn="l"/>
                <a:tab pos="4792919" algn="l"/>
                <a:tab pos="5200490" algn="l"/>
                <a:tab pos="5608061" algn="l"/>
                <a:tab pos="6015632" algn="l"/>
                <a:tab pos="6423203" algn="l"/>
                <a:tab pos="6830774" algn="l"/>
                <a:tab pos="7238345" algn="l"/>
                <a:tab pos="7645916" algn="l"/>
                <a:tab pos="8053487" algn="l"/>
                <a:tab pos="8461058" algn="l"/>
              </a:tabLst>
            </a:pPr>
            <a:r>
              <a:rPr lang="el-GR" altLang="en-US" sz="2177" dirty="0">
                <a:solidFill>
                  <a:srgbClr val="000000"/>
                </a:solidFill>
              </a:rPr>
              <a:t>2019: 5</a:t>
            </a:r>
            <a:r>
              <a:rPr lang="el-GR" altLang="en-US" sz="2177" baseline="30000" dirty="0">
                <a:solidFill>
                  <a:srgbClr val="000000"/>
                </a:solidFill>
              </a:rPr>
              <a:t>ο</a:t>
            </a:r>
            <a:r>
              <a:rPr lang="el-GR" altLang="en-US" sz="2177" dirty="0">
                <a:solidFill>
                  <a:srgbClr val="000000"/>
                </a:solidFill>
              </a:rPr>
              <a:t> Πιλοτικό Πρόγραμμα  για την “Πρόληψη και Διαχείριση των Αισθητηριακών Διαταραχών, Όραση και Ακοή”.</a:t>
            </a:r>
          </a:p>
          <a:p>
            <a:pPr marL="311079" indent="-308199" defTabSz="407571" fontAlgn="base" hangingPunct="0">
              <a:spcBef>
                <a:spcPct val="0"/>
              </a:spcBef>
              <a:spcAft>
                <a:spcPts val="1293"/>
              </a:spcAft>
              <a:tabLst>
                <a:tab pos="311079" algn="l"/>
                <a:tab pos="717210" algn="l"/>
                <a:tab pos="1124781" algn="l"/>
                <a:tab pos="1532352" algn="l"/>
                <a:tab pos="1939923" algn="l"/>
                <a:tab pos="2347493" algn="l"/>
                <a:tab pos="2755065" algn="l"/>
                <a:tab pos="3162635" algn="l"/>
                <a:tab pos="3570207" algn="l"/>
                <a:tab pos="3977777" algn="l"/>
                <a:tab pos="4385349" algn="l"/>
                <a:tab pos="4792919" algn="l"/>
                <a:tab pos="5200490" algn="l"/>
                <a:tab pos="5608061" algn="l"/>
                <a:tab pos="6015632" algn="l"/>
                <a:tab pos="6423203" algn="l"/>
                <a:tab pos="6830774" algn="l"/>
                <a:tab pos="7238345" algn="l"/>
                <a:tab pos="7645916" algn="l"/>
                <a:tab pos="8053487" algn="l"/>
                <a:tab pos="8461058" algn="l"/>
              </a:tabLst>
            </a:pPr>
            <a:r>
              <a:rPr lang="el-GR" altLang="en-US" sz="2903" b="1" dirty="0">
                <a:solidFill>
                  <a:srgbClr val="000000"/>
                </a:solidFill>
              </a:rPr>
              <a:t>2020:</a:t>
            </a:r>
            <a:r>
              <a:rPr lang="el-GR" altLang="en-US" sz="2540" b="1" dirty="0">
                <a:solidFill>
                  <a:srgbClr val="000000"/>
                </a:solidFill>
              </a:rPr>
              <a:t> 6</a:t>
            </a:r>
            <a:r>
              <a:rPr lang="el-GR" altLang="en-US" sz="2540" b="1" baseline="30000" dirty="0">
                <a:solidFill>
                  <a:srgbClr val="000000"/>
                </a:solidFill>
              </a:rPr>
              <a:t>ο</a:t>
            </a:r>
            <a:r>
              <a:rPr lang="el-GR" altLang="en-US" sz="2540" b="1" dirty="0">
                <a:solidFill>
                  <a:srgbClr val="000000"/>
                </a:solidFill>
              </a:rPr>
              <a:t> </a:t>
            </a:r>
            <a:r>
              <a:rPr lang="el-GR" altLang="en-US" sz="2540" dirty="0">
                <a:solidFill>
                  <a:srgbClr val="000000"/>
                </a:solidFill>
              </a:rPr>
              <a:t>Πιλοτικό Πρόγραμμα Πρόληψης &amp; Προαγωγής Υγείας των Ηλικιωμένων – ΗΠΙΟΝΗ </a:t>
            </a:r>
            <a:r>
              <a:rPr lang="el-GR" altLang="en-US" sz="2540" b="1" dirty="0">
                <a:solidFill>
                  <a:srgbClr val="000000"/>
                </a:solidFill>
              </a:rPr>
              <a:t>για την “Υγιή Αναπνοή</a:t>
            </a:r>
            <a:r>
              <a:rPr lang="el-GR" altLang="en-US" sz="2540" dirty="0">
                <a:solidFill>
                  <a:srgbClr val="000000"/>
                </a:solidFill>
              </a:rPr>
              <a:t>-Πρόληψη και Διαχείριση των Λοιμώξεων  στους Ηλικιωμένους-Η σημασία των εμβολιασμών </a:t>
            </a:r>
            <a:r>
              <a:rPr lang="el-GR" altLang="en-US" sz="2540" dirty="0" smtClean="0">
                <a:solidFill>
                  <a:srgbClr val="000000"/>
                </a:solidFill>
              </a:rPr>
              <a:t>”</a:t>
            </a:r>
            <a:r>
              <a:rPr lang="en-US" altLang="en-US" sz="2540" dirty="0" smtClean="0">
                <a:solidFill>
                  <a:srgbClr val="000000"/>
                </a:solidFill>
              </a:rPr>
              <a:t>.</a:t>
            </a:r>
            <a:endParaRPr lang="el-GR" altLang="en-US" sz="2540" dirty="0">
              <a:solidFill>
                <a:srgbClr val="000000"/>
              </a:solidFill>
            </a:endParaRPr>
          </a:p>
          <a:p>
            <a:pPr marL="311079" indent="-308199" defTabSz="407571" fontAlgn="base" hangingPunct="0">
              <a:spcBef>
                <a:spcPct val="0"/>
              </a:spcBef>
              <a:spcAft>
                <a:spcPts val="1293"/>
              </a:spcAft>
              <a:tabLst>
                <a:tab pos="311079" algn="l"/>
                <a:tab pos="717210" algn="l"/>
                <a:tab pos="1124781" algn="l"/>
                <a:tab pos="1532352" algn="l"/>
                <a:tab pos="1939923" algn="l"/>
                <a:tab pos="2347493" algn="l"/>
                <a:tab pos="2755065" algn="l"/>
                <a:tab pos="3162635" algn="l"/>
                <a:tab pos="3570207" algn="l"/>
                <a:tab pos="3977777" algn="l"/>
                <a:tab pos="4385349" algn="l"/>
                <a:tab pos="4792919" algn="l"/>
                <a:tab pos="5200490" algn="l"/>
                <a:tab pos="5608061" algn="l"/>
                <a:tab pos="6015632" algn="l"/>
                <a:tab pos="6423203" algn="l"/>
                <a:tab pos="6830774" algn="l"/>
                <a:tab pos="7238345" algn="l"/>
                <a:tab pos="7645916" algn="l"/>
                <a:tab pos="8053487" algn="l"/>
                <a:tab pos="8461058" algn="l"/>
              </a:tabLst>
            </a:pPr>
            <a:endParaRPr lang="el-GR" altLang="en-US" sz="2177" dirty="0">
              <a:solidFill>
                <a:srgbClr val="000000"/>
              </a:solidFill>
            </a:endParaRPr>
          </a:p>
          <a:p>
            <a:pPr marL="311079" indent="-308199" defTabSz="407571" fontAlgn="base" hangingPunct="0">
              <a:spcBef>
                <a:spcPct val="0"/>
              </a:spcBef>
              <a:spcAft>
                <a:spcPts val="1293"/>
              </a:spcAft>
              <a:tabLst>
                <a:tab pos="311079" algn="l"/>
                <a:tab pos="717210" algn="l"/>
                <a:tab pos="1124781" algn="l"/>
                <a:tab pos="1532352" algn="l"/>
                <a:tab pos="1939923" algn="l"/>
                <a:tab pos="2347493" algn="l"/>
                <a:tab pos="2755065" algn="l"/>
                <a:tab pos="3162635" algn="l"/>
                <a:tab pos="3570207" algn="l"/>
                <a:tab pos="3977777" algn="l"/>
                <a:tab pos="4385349" algn="l"/>
                <a:tab pos="4792919" algn="l"/>
                <a:tab pos="5200490" algn="l"/>
                <a:tab pos="5608061" algn="l"/>
                <a:tab pos="6015632" algn="l"/>
                <a:tab pos="6423203" algn="l"/>
                <a:tab pos="6830774" algn="l"/>
                <a:tab pos="7238345" algn="l"/>
                <a:tab pos="7645916" algn="l"/>
                <a:tab pos="8053487" algn="l"/>
                <a:tab pos="8461058" algn="l"/>
              </a:tabLst>
            </a:pPr>
            <a:r>
              <a:rPr lang="el-GR" altLang="en-US" sz="2177" dirty="0">
                <a:solidFill>
                  <a:srgbClr val="000000"/>
                </a:solidFill>
              </a:rPr>
              <a:t>. </a:t>
            </a:r>
          </a:p>
        </p:txBody>
      </p:sp>
      <p:sp>
        <p:nvSpPr>
          <p:cNvPr id="3075" name="Text Box 2"/>
          <p:cNvSpPr txBox="1">
            <a:spLocks noChangeArrowheads="1"/>
          </p:cNvSpPr>
          <p:nvPr/>
        </p:nvSpPr>
        <p:spPr bwMode="auto">
          <a:xfrm>
            <a:off x="3473760" y="229674"/>
            <a:ext cx="2142945" cy="587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6" tIns="40823" rIns="81646" bIns="40823"/>
          <a:lstStyle>
            <a:lvl1pPr marL="342900" indent="-339725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marL="311079" indent="-308199" defTabSz="407571" fontAlgn="base" hangingPunct="0">
              <a:spcBef>
                <a:spcPct val="0"/>
              </a:spcBef>
              <a:spcAft>
                <a:spcPts val="1293"/>
              </a:spcAft>
              <a:tabLst>
                <a:tab pos="311079" algn="l"/>
                <a:tab pos="717210" algn="l"/>
                <a:tab pos="1124781" algn="l"/>
                <a:tab pos="1532352" algn="l"/>
                <a:tab pos="1939923" algn="l"/>
                <a:tab pos="2347493" algn="l"/>
                <a:tab pos="2755065" algn="l"/>
                <a:tab pos="3162635" algn="l"/>
                <a:tab pos="3570207" algn="l"/>
                <a:tab pos="3977777" algn="l"/>
                <a:tab pos="4385349" algn="l"/>
                <a:tab pos="4792919" algn="l"/>
                <a:tab pos="5200490" algn="l"/>
                <a:tab pos="5608061" algn="l"/>
                <a:tab pos="6015632" algn="l"/>
                <a:tab pos="6423203" algn="l"/>
                <a:tab pos="6830774" algn="l"/>
                <a:tab pos="7238345" algn="l"/>
                <a:tab pos="7645916" algn="l"/>
                <a:tab pos="8053487" algn="l"/>
                <a:tab pos="8461058" algn="l"/>
              </a:tabLst>
            </a:pPr>
            <a:r>
              <a:rPr lang="el-GR" altLang="en-US" sz="3200" b="1" dirty="0">
                <a:solidFill>
                  <a:srgbClr val="000000"/>
                </a:solidFill>
              </a:rPr>
              <a:t>ΗΠΙΟΝΗ </a:t>
            </a:r>
          </a:p>
        </p:txBody>
      </p:sp>
    </p:spTree>
    <p:extLst>
      <p:ext uri="{BB962C8B-B14F-4D97-AF65-F5344CB8AC3E}">
        <p14:creationId xmlns:p14="http://schemas.microsoft.com/office/powerpoint/2010/main" xmlns="" val="3260775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7000">
              <a:schemeClr val="bg1"/>
            </a:gs>
            <a:gs pos="100000">
              <a:schemeClr val="accent2">
                <a:lumMod val="60000"/>
                <a:lumOff val="4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4667" y="587022"/>
            <a:ext cx="7473244" cy="857956"/>
          </a:xfrm>
        </p:spPr>
        <p:txBody>
          <a:bodyPr/>
          <a:lstStyle/>
          <a:p>
            <a:pPr algn="ctr"/>
            <a:r>
              <a:rPr lang="el-GR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ΟΔΟΝΤΙΑΤΡΙΚΕΣ ΠΡΟΘΕΣΕΙΣ</a:t>
            </a:r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4457" y="1472971"/>
            <a:ext cx="8913664" cy="3369616"/>
          </a:xfrm>
        </p:spPr>
        <p:txBody>
          <a:bodyPr>
            <a:normAutofit fontScale="70000" lnSpcReduction="20000"/>
          </a:bodyPr>
          <a:lstStyle/>
          <a:p>
            <a:pPr marL="342900" indent="-342900">
              <a:buClrTx/>
              <a:buFont typeface="Wingdings" panose="05000000000000000000" pitchFamily="2" charset="2"/>
              <a:buChar char="Ø"/>
            </a:pPr>
            <a:r>
              <a:rPr lang="el-GR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Μπορούν να μειώσουν ή και να εξαφανίσουν το ροχαλητό.</a:t>
            </a:r>
          </a:p>
          <a:p>
            <a:pPr marL="342900" indent="-342900">
              <a:buClrTx/>
              <a:buFont typeface="Wingdings" panose="05000000000000000000" pitchFamily="2" charset="2"/>
              <a:buChar char="Ø"/>
            </a:pPr>
            <a:r>
              <a:rPr lang="el-GR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Διατηρούν τον αεραγωγό ανοιχτό, γιατί ωθούν την κάτω γνάθο σε τέτοια θέση, ώστε να εμποδίζεται η απόφραξη του αεραγωγού.</a:t>
            </a:r>
          </a:p>
          <a:p>
            <a:pPr marL="342900" indent="-342900">
              <a:buClrTx/>
              <a:buFont typeface="Wingdings" panose="05000000000000000000" pitchFamily="2" charset="2"/>
              <a:buChar char="Ø"/>
            </a:pPr>
            <a:r>
              <a:rPr lang="el-GR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Είναι εξατομικευμένη</a:t>
            </a:r>
            <a:r>
              <a:rPr lang="el-G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η θεραπεία και εφαρμόζεται σε κάθε ασθενή ανάλογα με τις ιδιαιτερότητες του στόματός του.</a:t>
            </a:r>
          </a:p>
          <a:p>
            <a:pPr>
              <a:buClrTx/>
              <a:buFont typeface="Wingdings" panose="05000000000000000000" pitchFamily="2" charset="2"/>
              <a:buChar char="Ø"/>
            </a:pPr>
            <a:r>
              <a:rPr lang="el-G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Υπάρχουν περίπου 50-60 διαφορετικοί τύποι στοματικών προθέσεων </a:t>
            </a:r>
            <a:r>
              <a:rPr lang="el-GR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στο </a:t>
            </a:r>
            <a:r>
              <a:rPr lang="el-G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εμπόριο συμπεριλαμβανόμενων και αυτών που φτιάχνονται από τον οδοντίατρο .</a:t>
            </a:r>
          </a:p>
          <a:p>
            <a:pPr marL="342900" indent="-342900">
              <a:buClrTx/>
              <a:buFont typeface="Wingdings" panose="05000000000000000000" pitchFamily="2" charset="2"/>
              <a:buChar char="Ø"/>
            </a:pPr>
            <a:endParaRPr lang="el-GR" sz="2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Tx/>
              <a:buFont typeface="Wingdings" panose="05000000000000000000" pitchFamily="2" charset="2"/>
              <a:buChar char="Ø"/>
            </a:pPr>
            <a:endParaRPr lang="el-GR" sz="2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Tx/>
              <a:buFont typeface="Wingdings" panose="05000000000000000000" pitchFamily="2" charset="2"/>
              <a:buChar char="Ø"/>
            </a:pP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2428" y="4842587"/>
            <a:ext cx="2517075" cy="1702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9672" y="4842587"/>
            <a:ext cx="3141191" cy="1702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56901039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7000">
              <a:schemeClr val="bg1"/>
            </a:gs>
            <a:gs pos="100000">
              <a:schemeClr val="accent2">
                <a:lumMod val="60000"/>
                <a:lumOff val="4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354667" y="493712"/>
            <a:ext cx="7473244" cy="857956"/>
          </a:xfrm>
        </p:spPr>
        <p:txBody>
          <a:bodyPr>
            <a:normAutofit fontScale="90000"/>
          </a:bodyPr>
          <a:lstStyle/>
          <a:p>
            <a:pPr algn="ctr"/>
            <a:r>
              <a:rPr lang="el-GR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ΠΟΛΥΣΩΜΑΤΟΚΑΤΑΓΡΑΦΙΚΗ ΜΕΛΕΤΗ ΥΠΝΟΥ </a:t>
            </a:r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634457" y="1771549"/>
            <a:ext cx="8913664" cy="4321519"/>
          </a:xfrm>
        </p:spPr>
        <p:txBody>
          <a:bodyPr>
            <a:normAutofit fontScale="70000" lnSpcReduction="20000"/>
          </a:bodyPr>
          <a:lstStyle/>
          <a:p>
            <a:pPr marL="342900" indent="-342900">
              <a:spcAft>
                <a:spcPts val="600"/>
              </a:spcAft>
              <a:buClrTx/>
              <a:buFont typeface="Wingdings" panose="05000000000000000000" pitchFamily="2" charset="2"/>
              <a:buChar char="Ø"/>
            </a:pPr>
            <a:r>
              <a:rPr lang="el-GR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Ειδική εξέταση για τις άπνοιες στη διάρκεια του ύπνου.</a:t>
            </a:r>
          </a:p>
          <a:p>
            <a:pPr marL="342900" indent="-342900">
              <a:spcAft>
                <a:spcPts val="600"/>
              </a:spcAft>
              <a:buClrTx/>
              <a:buFont typeface="Wingdings" panose="05000000000000000000" pitchFamily="2" charset="2"/>
              <a:buChar char="Ø"/>
            </a:pPr>
            <a:r>
              <a:rPr lang="el-GR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Στην Ελλάδα έχουμε 60 κλίνες σε εργαστήρια ύπνου.</a:t>
            </a:r>
          </a:p>
          <a:p>
            <a:pPr marL="342900" indent="-342900">
              <a:spcAft>
                <a:spcPts val="600"/>
              </a:spcAft>
              <a:buClrTx/>
              <a:buFont typeface="Wingdings" panose="05000000000000000000" pitchFamily="2" charset="2"/>
              <a:buChar char="Ø"/>
            </a:pPr>
            <a:r>
              <a:rPr lang="el-GR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Πραγματοποιούνται 250 εξετάσεις / κλίνη ετησίως.</a:t>
            </a:r>
          </a:p>
          <a:p>
            <a:pPr marL="342900" indent="-342900">
              <a:spcAft>
                <a:spcPts val="600"/>
              </a:spcAft>
              <a:buClrTx/>
              <a:buFont typeface="Wingdings" panose="05000000000000000000" pitchFamily="2" charset="2"/>
              <a:buChar char="Ø"/>
            </a:pPr>
            <a:r>
              <a:rPr lang="el-GR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Σύνολο εξετάσεων ετησίως περίπου 15.000.</a:t>
            </a:r>
          </a:p>
          <a:p>
            <a:pPr marL="342900" indent="-342900">
              <a:spcAft>
                <a:spcPts val="600"/>
              </a:spcAft>
              <a:buClrTx/>
              <a:buFont typeface="Wingdings" panose="05000000000000000000" pitchFamily="2" charset="2"/>
              <a:buChar char="Ø"/>
            </a:pPr>
            <a:r>
              <a:rPr lang="el-GR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Εκτιμάται ότι για να εξεταστεί το 15% του πληθυσμού απαιτούνται πάνω από </a:t>
            </a:r>
            <a:r>
              <a:rPr lang="el-GR" sz="3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 χρόνια.</a:t>
            </a:r>
          </a:p>
          <a:p>
            <a:pPr marL="0" indent="0">
              <a:buClrTx/>
              <a:buNone/>
            </a:pPr>
            <a:endParaRPr lang="el-GR" sz="36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Tx/>
              <a:buFont typeface="Wingdings" panose="05000000000000000000" pitchFamily="2" charset="2"/>
              <a:buChar char="ü"/>
            </a:pPr>
            <a:r>
              <a:rPr lang="el-GR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Υπάρχει δυνατότητα μελέτης ύπνου </a:t>
            </a:r>
            <a:r>
              <a:rPr lang="el-GR" sz="3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3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snore check)</a:t>
            </a:r>
            <a:r>
              <a:rPr lang="el-GR" sz="3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στο σπίτι με φορητές συσκευές</a:t>
            </a:r>
            <a:r>
              <a:rPr lang="en-US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l-GR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όπου και γίνεται ψηφιακή καταγραφή και ανάλυση των ήχων της αναπνοής.</a:t>
            </a:r>
          </a:p>
          <a:p>
            <a:pPr marL="342900" indent="-342900">
              <a:buClrTx/>
              <a:buFont typeface="Wingdings" panose="05000000000000000000" pitchFamily="2" charset="2"/>
              <a:buChar char="Ø"/>
            </a:pPr>
            <a:endParaRPr lang="el-GR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Tx/>
              <a:buFont typeface="Wingdings" panose="05000000000000000000" pitchFamily="2" charset="2"/>
              <a:buChar char="Ø"/>
            </a:pPr>
            <a:endParaRPr lang="el-GR" sz="2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Tx/>
              <a:buFont typeface="Wingdings" panose="05000000000000000000" pitchFamily="2" charset="2"/>
              <a:buChar char="Ø"/>
            </a:pPr>
            <a:endParaRPr lang="el-GR" sz="2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Tx/>
              <a:buFont typeface="Wingdings" panose="05000000000000000000" pitchFamily="2" charset="2"/>
              <a:buChar char="Ø"/>
            </a:pP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9418636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7000">
              <a:schemeClr val="bg1"/>
            </a:gs>
            <a:gs pos="100000">
              <a:schemeClr val="accent2">
                <a:lumMod val="60000"/>
                <a:lumOff val="4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354667" y="447057"/>
            <a:ext cx="7473244" cy="857956"/>
          </a:xfrm>
        </p:spPr>
        <p:txBody>
          <a:bodyPr>
            <a:normAutofit fontScale="90000"/>
          </a:bodyPr>
          <a:lstStyle/>
          <a:p>
            <a:pPr algn="ctr"/>
            <a:r>
              <a:rPr lang="el-GR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ΣΥΣΚΕΥΕΣ ΕΦΑΡΜΟΓΗΣ</a:t>
            </a:r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l-GR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ΘΕΤΙΚΗΣ ΠΙΕΣΗΣ</a:t>
            </a:r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634457" y="1771549"/>
            <a:ext cx="8913664" cy="3033715"/>
          </a:xfrm>
        </p:spPr>
        <p:txBody>
          <a:bodyPr>
            <a:normAutofit fontScale="25000" lnSpcReduction="20000"/>
          </a:bodyPr>
          <a:lstStyle/>
          <a:p>
            <a:pPr marL="342900" indent="-342900">
              <a:spcAft>
                <a:spcPts val="600"/>
              </a:spcAft>
              <a:buClrTx/>
              <a:buFont typeface="Wingdings" panose="05000000000000000000" pitchFamily="2" charset="2"/>
              <a:buChar char="Ø"/>
            </a:pPr>
            <a:r>
              <a:rPr lang="el-GR" sz="10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Σε σοβαρές μορφές άπνοιας μπορεί να εφαρμοστούν ειδικές αναπνευστικές συσκευές.</a:t>
            </a:r>
            <a:endParaRPr lang="en-US" sz="10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indent="-342900">
              <a:spcAft>
                <a:spcPts val="600"/>
              </a:spcAft>
              <a:buClrTx/>
              <a:buFont typeface="Wingdings" panose="05000000000000000000" pitchFamily="2" charset="2"/>
              <a:buChar char="Ø"/>
            </a:pPr>
            <a:r>
              <a:rPr lang="el-GR" sz="10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CPAP (συνεχής θετική πίεση αεραγωγών</a:t>
            </a:r>
            <a:r>
              <a:rPr lang="el-GR" sz="10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el-GR" sz="10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indent="-342900">
              <a:spcAft>
                <a:spcPts val="600"/>
              </a:spcAft>
              <a:buClrTx/>
              <a:buFont typeface="Wingdings" panose="05000000000000000000" pitchFamily="2" charset="2"/>
              <a:buChar char="Ø"/>
            </a:pPr>
            <a:r>
              <a:rPr lang="en-US" sz="10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BiPAP</a:t>
            </a:r>
            <a:r>
              <a:rPr lang="en-US" sz="10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διφασική /μεταβλητή </a:t>
            </a:r>
            <a:r>
              <a:rPr lang="el-GR" sz="10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πίεση. </a:t>
            </a:r>
            <a:endParaRPr lang="el-GR" sz="10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indent="-342900">
              <a:spcAft>
                <a:spcPts val="600"/>
              </a:spcAft>
              <a:buClrTx/>
              <a:buFont typeface="Wingdings" panose="05000000000000000000" pitchFamily="2" charset="2"/>
              <a:buChar char="Ø"/>
            </a:pPr>
            <a:r>
              <a:rPr lang="en-US" sz="10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Auto-CPAP</a:t>
            </a:r>
            <a:r>
              <a:rPr lang="el-GR" sz="10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0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indent="-342900">
              <a:spcAft>
                <a:spcPts val="600"/>
              </a:spcAft>
              <a:buClrTx/>
              <a:buFont typeface="Wingdings" panose="05000000000000000000" pitchFamily="2" charset="2"/>
              <a:buChar char="Ø"/>
            </a:pPr>
            <a:endParaRPr lang="el-GR" sz="3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Tx/>
              <a:buFont typeface="Wingdings" panose="05000000000000000000" pitchFamily="2" charset="2"/>
              <a:buChar char="Ø"/>
            </a:pPr>
            <a:endParaRPr lang="el-GR" sz="2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Tx/>
              <a:buFont typeface="Wingdings" panose="05000000000000000000" pitchFamily="2" charset="2"/>
              <a:buChar char="Ø"/>
            </a:pPr>
            <a:endParaRPr lang="el-GR" sz="2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Tx/>
              <a:buFont typeface="Wingdings" panose="05000000000000000000" pitchFamily="2" charset="2"/>
              <a:buChar char="Ø"/>
            </a:pP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Amazon.com: TruContour CPAP Pillow for Side Sleepers - Adjustable Height -  Bonus Fitted Pillow Case and Travel Case Included: Home &amp; Kitche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12802" y="3956179"/>
            <a:ext cx="3981123" cy="2696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1894381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7000">
              <a:schemeClr val="bg1"/>
            </a:gs>
            <a:gs pos="100000">
              <a:schemeClr val="accent2">
                <a:lumMod val="60000"/>
                <a:lumOff val="4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4667" y="587022"/>
            <a:ext cx="7473244" cy="857956"/>
          </a:xfrm>
        </p:spPr>
        <p:txBody>
          <a:bodyPr/>
          <a:lstStyle/>
          <a:p>
            <a:pPr algn="ctr"/>
            <a:r>
              <a:rPr lang="el-GR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ΑΝΑΠΝΕΥΣΤΙΚΕΣ ΑΣΚΗΣΕΙΣ</a:t>
            </a:r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4457" y="1472971"/>
            <a:ext cx="8913664" cy="3369616"/>
          </a:xfrm>
        </p:spPr>
        <p:txBody>
          <a:bodyPr>
            <a:normAutofit/>
          </a:bodyPr>
          <a:lstStyle/>
          <a:p>
            <a:pPr>
              <a:buClrTx/>
              <a:buFont typeface="Wingdings" panose="05000000000000000000" pitchFamily="2" charset="2"/>
              <a:buChar char="Ø"/>
            </a:pPr>
            <a:r>
              <a:rPr lang="el-G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Φουσκώνετε ένα μπαλονάκι βάζοντας τη γλώσσα μπροστά εμποδίζοντας με την γλώσσα να ξεφουσκώσει για 10 δευτερόλεπτα και το ίδιο επαναλαμβάνετε τρεις </a:t>
            </a:r>
            <a:r>
              <a:rPr lang="el-GR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φορές.</a:t>
            </a:r>
          </a:p>
          <a:p>
            <a:pPr marL="0" indent="0">
              <a:buClrTx/>
              <a:buNone/>
            </a:pP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>
            <a:lum bright="20000" contrast="2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85331" y="2589245"/>
            <a:ext cx="4948529" cy="3854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>
                    <a:lum bright="20000" contrast="20000"/>
                  </a:blip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28273814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7000">
              <a:schemeClr val="bg1"/>
            </a:gs>
            <a:gs pos="100000">
              <a:schemeClr val="accent2">
                <a:lumMod val="60000"/>
                <a:lumOff val="4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6424" y="493257"/>
            <a:ext cx="8913664" cy="962319"/>
          </a:xfrm>
        </p:spPr>
        <p:txBody>
          <a:bodyPr>
            <a:normAutofit/>
          </a:bodyPr>
          <a:lstStyle/>
          <a:p>
            <a:pPr>
              <a:buClrTx/>
              <a:buFont typeface="Wingdings" panose="05000000000000000000" pitchFamily="2" charset="2"/>
              <a:buChar char="Ø"/>
            </a:pPr>
            <a:r>
              <a:rPr lang="el-G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Έξοδος της γλώσσας </a:t>
            </a:r>
            <a:r>
              <a:rPr lang="el-GR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προς τα κάτω 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l-GR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μέχρι </a:t>
            </a:r>
            <a:r>
              <a:rPr lang="el-G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το </a:t>
            </a:r>
            <a:r>
              <a:rPr lang="el-GR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πηγούνι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l-GR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και το ίδιο επαναλαμβάνετε 10 φορές επί 3 sec. κάθε </a:t>
            </a:r>
            <a:r>
              <a:rPr lang="el-GR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φορά.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>
            <a:lum bright="20000" contrast="2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64677" y="1455576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>
                    <a:lum bright="20000" contrast="20000"/>
                  </a:blip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71778" y="5719227"/>
            <a:ext cx="8229625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Έξοδος της γλώσσας προς τα πάνω και προσπάθεια να φτάσει τη μύτη – το ίδιο επαναλαμβάνετε 10 φορές επί 3 sec. κάθε </a:t>
            </a:r>
            <a:r>
              <a:rPr lang="el-G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φορά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l-G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l-G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7390802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7000">
              <a:schemeClr val="bg1"/>
            </a:gs>
            <a:gs pos="100000">
              <a:schemeClr val="accent2">
                <a:lumMod val="60000"/>
                <a:lumOff val="4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126" y="5480261"/>
            <a:ext cx="8913664" cy="1032507"/>
          </a:xfrm>
        </p:spPr>
        <p:txBody>
          <a:bodyPr>
            <a:normAutofit/>
          </a:bodyPr>
          <a:lstStyle/>
          <a:p>
            <a:pPr>
              <a:buClrTx/>
              <a:buFont typeface="Wingdings" panose="05000000000000000000" pitchFamily="2" charset="2"/>
              <a:buChar char="v"/>
            </a:pPr>
            <a:r>
              <a:rPr lang="el-G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Αντίσταση κατά την προσπάθεια διάνοιξης της κάτω γνάθου – το ίδιο </a:t>
            </a:r>
            <a:r>
              <a:rPr lang="el-GR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γίνεται</a:t>
            </a:r>
            <a:r>
              <a:rPr lang="el-G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</a:t>
            </a:r>
            <a:r>
              <a:rPr lang="el-G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φορές επί 5 δευτερόλεπτα κάθε </a:t>
            </a:r>
            <a:r>
              <a:rPr lang="el-GR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φορά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l-GR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Tx/>
              <a:buFont typeface="Wingdings" panose="05000000000000000000" pitchFamily="2" charset="2"/>
              <a:buChar char="Ø"/>
            </a:pPr>
            <a:endParaRPr lang="el-GR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746424" y="493257"/>
            <a:ext cx="8913664" cy="8130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Tx/>
              <a:buFont typeface="Wingdings" panose="05000000000000000000" pitchFamily="2" charset="2"/>
              <a:buChar char="Ø"/>
            </a:pPr>
            <a:r>
              <a:rPr lang="el-G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Η γλώσσα τοποθετείται πίσω και πιέζοντας την υπερώα (ουρανίσκο) φέρνετε προς τα μπρος στα δόντια – το ίδιο γίνεται 10 </a:t>
            </a:r>
            <a:r>
              <a:rPr lang="el-GR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φορές. </a:t>
            </a:r>
            <a:endParaRPr lang="el-GR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2">
            <a:lum bright="20000" contrast="2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9878" y="1536571"/>
            <a:ext cx="4472377" cy="3483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>
                    <a:lum bright="20000" contrast="20000"/>
                  </a:blip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lum bright="20000" contrast="2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87712" y="1536571"/>
            <a:ext cx="4472376" cy="3483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>
                    <a:lum bright="20000" contrast="20000"/>
                  </a:blip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21166433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7000">
              <a:schemeClr val="bg1"/>
            </a:gs>
            <a:gs pos="100000">
              <a:schemeClr val="accent2">
                <a:lumMod val="60000"/>
                <a:lumOff val="4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90497" y="1299728"/>
            <a:ext cx="492288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dirty="0">
                <a:latin typeface="Arial" panose="020B0604020202020204" pitchFamily="34" charset="0"/>
                <a:cs typeface="Arial" panose="020B0604020202020204" pitchFamily="34" charset="0"/>
              </a:rPr>
              <a:t>Η ζωή είναι ένα όμορφο ταξίδι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27618" y="2468755"/>
            <a:ext cx="488576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Μεγαλώνουμε</a:t>
            </a:r>
            <a:r>
              <a:rPr lang="el-GR" sz="2800" smtClean="0">
                <a:latin typeface="Arial" panose="020B0604020202020204" pitchFamily="34" charset="0"/>
                <a:cs typeface="Arial" panose="020B0604020202020204" pitchFamily="34" charset="0"/>
              </a:rPr>
              <a:t>, αλλάζουμε, </a:t>
            </a:r>
            <a:r>
              <a:rPr lang="el-G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αλλά πάντα πρέπει να φροντίζουμε την ποιότητα της ζωής μας,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20546" y="5105898"/>
            <a:ext cx="51680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ΤΗΝ ΚΑΛΗ ΜΑΣ ΥΓΕΙΑ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0706" y="606366"/>
            <a:ext cx="5962650" cy="3905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386189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7143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4000">
              <a:schemeClr val="bg1"/>
            </a:gs>
            <a:gs pos="100000">
              <a:schemeClr val="accent2">
                <a:lumMod val="60000"/>
                <a:lumOff val="4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9981" y="560990"/>
            <a:ext cx="2485744" cy="873967"/>
          </a:xfrm>
        </p:spPr>
        <p:txBody>
          <a:bodyPr>
            <a:normAutofit/>
          </a:bodyPr>
          <a:lstStyle/>
          <a:p>
            <a:r>
              <a:rPr lang="el-GR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ΣΚΟΠΟΣ</a:t>
            </a:r>
            <a:endParaRPr lang="en-US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8199" y="1927323"/>
            <a:ext cx="4288136" cy="3053622"/>
          </a:xfrm>
        </p:spPr>
        <p:txBody>
          <a:bodyPr>
            <a:noAutofit/>
          </a:bodyPr>
          <a:lstStyle/>
          <a:p>
            <a:pPr>
              <a:buClrTx/>
              <a:buFont typeface="Wingdings" panose="05000000000000000000" pitchFamily="2" charset="2"/>
              <a:buChar char="Ø"/>
            </a:pPr>
            <a:r>
              <a:rPr lang="el-GR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Πρόληψη.</a:t>
            </a:r>
            <a:endParaRPr lang="en-US" sz="3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Tx/>
              <a:buFont typeface="Wingdings" panose="05000000000000000000" pitchFamily="2" charset="2"/>
              <a:buChar char="Ø"/>
            </a:pPr>
            <a:r>
              <a:rPr lang="el-GR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Έγκαιρη ανίχνευση</a:t>
            </a:r>
            <a:r>
              <a:rPr lang="el-GR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Tx/>
              <a:buFont typeface="Wingdings" panose="05000000000000000000" pitchFamily="2" charset="2"/>
              <a:buChar char="Ø"/>
            </a:pPr>
            <a:r>
              <a:rPr lang="el-GR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Λήψη μέτρων για προστασία και βελτίωση της ζωής των ατόμων της τρίτης ηλικίας.</a:t>
            </a:r>
            <a:endParaRPr lang="en-US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Tx/>
              <a:buFont typeface="Wingdings" panose="05000000000000000000" pitchFamily="2" charset="2"/>
              <a:buChar char="Ø"/>
            </a:pPr>
            <a:endParaRPr lang="el-GR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Tx/>
              <a:buFont typeface="Wingdings" panose="05000000000000000000" pitchFamily="2" charset="2"/>
              <a:buChar char="Ø"/>
            </a:pPr>
            <a:endParaRPr lang="en-US" sz="3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Tx/>
              <a:buFont typeface="Wingdings" panose="05000000000000000000" pitchFamily="2" charset="2"/>
              <a:buChar char="Ø"/>
            </a:pPr>
            <a:endParaRPr lang="el-GR" sz="3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54170" y="1509510"/>
            <a:ext cx="5852160" cy="3889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9091467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5000">
              <a:schemeClr val="bg1"/>
            </a:gs>
            <a:gs pos="100000">
              <a:schemeClr val="accent2">
                <a:lumMod val="60000"/>
                <a:lumOff val="4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481135" y="157188"/>
            <a:ext cx="10959360" cy="1136280"/>
          </a:xfrm>
        </p:spPr>
        <p:txBody>
          <a:bodyPr/>
          <a:lstStyle/>
          <a:p>
            <a:pPr eaLnBrk="1"/>
            <a:r>
              <a:rPr lang="el-GR" altLang="en-US" dirty="0" smtClean="0"/>
              <a:t> </a:t>
            </a:r>
            <a:endParaRPr lang="en-US" altLang="en-US" dirty="0" smtClean="0"/>
          </a:p>
        </p:txBody>
      </p:sp>
      <p:pic>
        <p:nvPicPr>
          <p:cNvPr id="9220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097517" y="2039025"/>
            <a:ext cx="8220383" cy="2140065"/>
          </a:xfrm>
        </p:spPr>
      </p:pic>
      <p:sp>
        <p:nvSpPr>
          <p:cNvPr id="9219" name="TextBox 3"/>
          <p:cNvSpPr txBox="1">
            <a:spLocks noChangeArrowheads="1"/>
          </p:cNvSpPr>
          <p:nvPr/>
        </p:nvSpPr>
        <p:spPr bwMode="auto">
          <a:xfrm>
            <a:off x="792717" y="4472614"/>
            <a:ext cx="2626836" cy="403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marL="259232" indent="-259232" defTabSz="407571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l-GR" altLang="en-US" sz="2177" dirty="0">
                <a:solidFill>
                  <a:srgbClr val="000000"/>
                </a:solidFill>
              </a:rPr>
              <a:t>Υγιής γήρανση</a:t>
            </a:r>
          </a:p>
        </p:txBody>
      </p:sp>
      <p:sp>
        <p:nvSpPr>
          <p:cNvPr id="9221" name="TextBox 6"/>
          <p:cNvSpPr txBox="1">
            <a:spLocks noChangeArrowheads="1"/>
          </p:cNvSpPr>
          <p:nvPr/>
        </p:nvSpPr>
        <p:spPr bwMode="auto">
          <a:xfrm>
            <a:off x="3898715" y="4477335"/>
            <a:ext cx="2452146" cy="403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marL="311079" indent="-311079" defTabSz="407571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l-GR" altLang="en-US" sz="2177" dirty="0">
                <a:solidFill>
                  <a:srgbClr val="000000"/>
                </a:solidFill>
              </a:rPr>
              <a:t>Δραστηριότητες</a:t>
            </a:r>
            <a:endParaRPr lang="en-US" altLang="en-US" sz="1633" dirty="0">
              <a:solidFill>
                <a:srgbClr val="FFFFFF"/>
              </a:solidFill>
            </a:endParaRPr>
          </a:p>
        </p:txBody>
      </p:sp>
      <p:sp>
        <p:nvSpPr>
          <p:cNvPr id="9222" name="TextBox 8"/>
          <p:cNvSpPr txBox="1">
            <a:spLocks noChangeArrowheads="1"/>
          </p:cNvSpPr>
          <p:nvPr/>
        </p:nvSpPr>
        <p:spPr bwMode="auto">
          <a:xfrm>
            <a:off x="7018719" y="4471145"/>
            <a:ext cx="2945037" cy="715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85750" indent="-28575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marL="259232" indent="-259232" defTabSz="407571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l-GR" altLang="en-US" sz="2177" dirty="0">
                <a:solidFill>
                  <a:srgbClr val="000000"/>
                </a:solidFill>
              </a:rPr>
              <a:t>Καλή ποιότητα ζωής</a:t>
            </a:r>
            <a:br>
              <a:rPr lang="el-GR" altLang="en-US" sz="2177" dirty="0">
                <a:solidFill>
                  <a:srgbClr val="000000"/>
                </a:solidFill>
              </a:rPr>
            </a:br>
            <a:endParaRPr lang="el-GR" altLang="en-US" sz="2177" dirty="0">
              <a:solidFill>
                <a:srgbClr val="000000"/>
              </a:solidFill>
            </a:endParaRPr>
          </a:p>
        </p:txBody>
      </p:sp>
      <p:sp>
        <p:nvSpPr>
          <p:cNvPr id="9223" name="TextBox 9"/>
          <p:cNvSpPr txBox="1">
            <a:spLocks noChangeArrowheads="1"/>
          </p:cNvSpPr>
          <p:nvPr/>
        </p:nvSpPr>
        <p:spPr bwMode="auto">
          <a:xfrm>
            <a:off x="2856615" y="5276705"/>
            <a:ext cx="4702185" cy="403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85750" indent="-28575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marL="259232" indent="-259232" defTabSz="407571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l-GR" altLang="en-US" sz="2177" dirty="0">
                <a:solidFill>
                  <a:srgbClr val="000000"/>
                </a:solidFill>
              </a:rPr>
              <a:t>Προστασία των δικαιωμάτων τους </a:t>
            </a:r>
            <a:endParaRPr lang="en-US" altLang="en-US" sz="2177" dirty="0">
              <a:solidFill>
                <a:srgbClr val="0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07630" y="412241"/>
            <a:ext cx="8710270" cy="13210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sz="3992" b="1" dirty="0">
                <a:solidFill>
                  <a:srgbClr val="000000"/>
                </a:solidFill>
                <a:cs typeface="+mj-cs"/>
              </a:rPr>
              <a:t>1</a:t>
            </a:r>
            <a:r>
              <a:rPr lang="el-GR" sz="3992" b="1" baseline="30000" dirty="0">
                <a:solidFill>
                  <a:srgbClr val="000000"/>
                </a:solidFill>
                <a:cs typeface="+mj-cs"/>
              </a:rPr>
              <a:t>η</a:t>
            </a:r>
            <a:r>
              <a:rPr lang="el-GR" sz="3992" b="1" dirty="0">
                <a:solidFill>
                  <a:srgbClr val="000000"/>
                </a:solidFill>
                <a:cs typeface="+mj-cs"/>
              </a:rPr>
              <a:t> Οκτωβρίου </a:t>
            </a:r>
            <a:endParaRPr lang="en-US" sz="3992" b="1" dirty="0" smtClean="0">
              <a:solidFill>
                <a:srgbClr val="000000"/>
              </a:solidFill>
              <a:cs typeface="+mj-cs"/>
            </a:endParaRPr>
          </a:p>
          <a:p>
            <a:pPr algn="ctr"/>
            <a:r>
              <a:rPr lang="el-GR" sz="3992" b="1" dirty="0" smtClean="0">
                <a:solidFill>
                  <a:srgbClr val="000000"/>
                </a:solidFill>
                <a:cs typeface="+mj-cs"/>
              </a:rPr>
              <a:t>Παγκόσμια </a:t>
            </a:r>
            <a:r>
              <a:rPr lang="el-GR" sz="3992" b="1" dirty="0">
                <a:solidFill>
                  <a:srgbClr val="000000"/>
                </a:solidFill>
                <a:cs typeface="+mj-cs"/>
              </a:rPr>
              <a:t>Μέρα των Ηλικιωμένων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xmlns="" val="271613582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2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2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/>
      <p:bldP spid="9221" grpId="0"/>
      <p:bldP spid="92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0000">
              <a:schemeClr val="bg1"/>
            </a:gs>
            <a:gs pos="100000">
              <a:schemeClr val="accent2">
                <a:lumMod val="60000"/>
                <a:lumOff val="4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9050" y="454142"/>
            <a:ext cx="3194755" cy="948267"/>
          </a:xfrm>
        </p:spPr>
        <p:txBody>
          <a:bodyPr/>
          <a:lstStyle/>
          <a:p>
            <a:r>
              <a:rPr lang="el-GR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ΑΝΑΠΝΟΗ</a:t>
            </a:r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28019"/>
            <a:ext cx="6044687" cy="4292083"/>
          </a:xfrm>
        </p:spPr>
        <p:txBody>
          <a:bodyPr>
            <a:normAutofit fontScale="92500" lnSpcReduction="10000"/>
          </a:bodyPr>
          <a:lstStyle/>
          <a:p>
            <a:pPr>
              <a:buClrTx/>
              <a:buFont typeface="Wingdings" panose="05000000000000000000" pitchFamily="2" charset="2"/>
              <a:buChar char="Ø"/>
            </a:pPr>
            <a:r>
              <a:rPr lang="el-GR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Ο άνθρωπος μπορεί να επιβιώσει χωρίς τροφή για μερικές εβδομάδες, χωρίς νερό για μερικές μέρες αλλά χωρίς οξυγόνο μόνο για ελάχιστα λεπτά. </a:t>
            </a:r>
          </a:p>
          <a:p>
            <a:pPr>
              <a:buClrTx/>
              <a:buFont typeface="Wingdings" panose="05000000000000000000" pitchFamily="2" charset="2"/>
              <a:buChar char="Ø"/>
            </a:pPr>
            <a:r>
              <a:rPr lang="el-GR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Η αναπνοή δεν γίνεται με την θέλησή μας, καθοδηγείται από ζώνες κυττάρων του Κεντρικού Νευρικού Συστήματος (αναπνευστικά κέντρα</a:t>
            </a:r>
            <a:r>
              <a:rPr lang="el-GR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>
              <a:buClrTx/>
              <a:buFont typeface="Wingdings" panose="05000000000000000000" pitchFamily="2" charset="2"/>
              <a:buChar char="Ø"/>
            </a:pPr>
            <a:r>
              <a:rPr lang="el-GR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Ένας ενήλικας αναπνέει 12-20 φορές κάθε λεπτό.</a:t>
            </a:r>
          </a:p>
          <a:p>
            <a:pPr>
              <a:buClrTx/>
              <a:buFont typeface="Wingdings" panose="05000000000000000000" pitchFamily="2" charset="2"/>
              <a:buChar char="Ø"/>
            </a:pPr>
            <a:endParaRPr lang="el-GR" sz="2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8" name="Picture 4" descr="Αναπνευστικό σύστημα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1">
                <a:lumMod val="60000"/>
                <a:lumOff val="4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20472" y="1495715"/>
            <a:ext cx="5606354" cy="3776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2458933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6000">
              <a:schemeClr val="bg1"/>
            </a:gs>
            <a:gs pos="100000">
              <a:schemeClr val="accent2">
                <a:lumMod val="60000"/>
                <a:lumOff val="4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Callout 11"/>
          <p:cNvSpPr/>
          <p:nvPr/>
        </p:nvSpPr>
        <p:spPr>
          <a:xfrm>
            <a:off x="356050" y="3738520"/>
            <a:ext cx="2330506" cy="1424200"/>
          </a:xfrm>
          <a:prstGeom prst="wedgeEllipseCallout">
            <a:avLst/>
          </a:prstGeom>
          <a:gradFill>
            <a:gsLst>
              <a:gs pos="0">
                <a:schemeClr val="bg1"/>
              </a:gs>
              <a:gs pos="52000">
                <a:schemeClr val="accent2">
                  <a:lumMod val="60000"/>
                  <a:lumOff val="40000"/>
                </a:schemeClr>
              </a:gs>
            </a:gsLst>
            <a:lin ang="2700000" scaled="1"/>
          </a:gra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Oval Callout 10"/>
          <p:cNvSpPr/>
          <p:nvPr/>
        </p:nvSpPr>
        <p:spPr>
          <a:xfrm>
            <a:off x="428878" y="1518934"/>
            <a:ext cx="2094912" cy="1564131"/>
          </a:xfrm>
          <a:prstGeom prst="wedgeEllipseCallout">
            <a:avLst/>
          </a:prstGeom>
          <a:gradFill>
            <a:gsLst>
              <a:gs pos="0">
                <a:schemeClr val="bg1"/>
              </a:gs>
              <a:gs pos="52000">
                <a:schemeClr val="accent2">
                  <a:lumMod val="60000"/>
                  <a:lumOff val="40000"/>
                </a:schemeClr>
              </a:gs>
            </a:gsLst>
            <a:lin ang="2700000" scaled="1"/>
          </a:gra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3790" y="166568"/>
            <a:ext cx="4990648" cy="892985"/>
          </a:xfrm>
        </p:spPr>
        <p:txBody>
          <a:bodyPr/>
          <a:lstStyle/>
          <a:p>
            <a:r>
              <a:rPr lang="el-GR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ΟΡΓΑΝΑ ΑΝΑΠΝΟΗΣ</a:t>
            </a:r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9533" y="1790633"/>
            <a:ext cx="2547797" cy="3195085"/>
          </a:xfrm>
        </p:spPr>
        <p:txBody>
          <a:bodyPr>
            <a:normAutofit fontScale="77500" lnSpcReduction="20000"/>
          </a:bodyPr>
          <a:lstStyle/>
          <a:p>
            <a:pPr marL="514350" indent="-514350">
              <a:buClrTx/>
              <a:buSzPct val="100000"/>
              <a:buFont typeface="+mj-lt"/>
              <a:buAutoNum type="romanLcPeriod"/>
            </a:pPr>
            <a:r>
              <a:rPr lang="el-G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Μύτη</a:t>
            </a:r>
          </a:p>
          <a:p>
            <a:pPr marL="514350" indent="-514350">
              <a:buClrTx/>
              <a:buSzPct val="100000"/>
              <a:buFont typeface="+mj-lt"/>
              <a:buAutoNum type="romanLcPeriod"/>
            </a:pPr>
            <a:r>
              <a:rPr lang="el-G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Φάρυγγας</a:t>
            </a:r>
          </a:p>
          <a:p>
            <a:pPr marL="514350" indent="-514350">
              <a:buClrTx/>
              <a:buSzPct val="100000"/>
              <a:buFont typeface="+mj-lt"/>
              <a:buAutoNum type="romanLcPeriod"/>
            </a:pPr>
            <a:r>
              <a:rPr lang="el-G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Λάρυγγας</a:t>
            </a:r>
          </a:p>
          <a:p>
            <a:pPr marL="514350" indent="-514350">
              <a:buClrTx/>
              <a:buSzPct val="100000"/>
              <a:buFont typeface="+mj-lt"/>
              <a:buAutoNum type="romanLcPeriod"/>
            </a:pPr>
            <a:endParaRPr lang="el-GR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ClrTx/>
              <a:buSzPct val="100000"/>
              <a:buFont typeface="+mj-lt"/>
              <a:buAutoNum type="romanLcPeriod"/>
            </a:pPr>
            <a:endParaRPr lang="el-GR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ClrTx/>
              <a:buSzPct val="100000"/>
              <a:buFont typeface="+mj-lt"/>
              <a:buAutoNum type="romanLcPeriod"/>
            </a:pPr>
            <a:endParaRPr lang="el-GR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ClrTx/>
              <a:buSzPct val="100000"/>
              <a:buFont typeface="+mj-lt"/>
              <a:buAutoNum type="romanLcPeriod"/>
            </a:pPr>
            <a:r>
              <a:rPr lang="el-G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Τραχεία </a:t>
            </a:r>
          </a:p>
          <a:p>
            <a:pPr marL="514350" indent="-514350">
              <a:buClrTx/>
              <a:buSzPct val="100000"/>
              <a:buFont typeface="+mj-lt"/>
              <a:buAutoNum type="romanLcPeriod"/>
            </a:pPr>
            <a:r>
              <a:rPr lang="el-G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Βρόγχοι</a:t>
            </a:r>
          </a:p>
          <a:p>
            <a:pPr marL="514350" indent="-514350">
              <a:buClrTx/>
              <a:buSzPct val="100000"/>
              <a:buFont typeface="+mj-lt"/>
              <a:buAutoNum type="romanLcPeriod"/>
            </a:pPr>
            <a:r>
              <a:rPr lang="el-G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Πνεύμονες</a:t>
            </a:r>
          </a:p>
          <a:p>
            <a:pPr marL="0" indent="0"/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30813" y="2667566"/>
            <a:ext cx="69875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l-G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Όταν εισπνέουμε ο αέρας θερμαίνεται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l-G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υγραίνεται, φιλτράρεται και αποστειρώνεται.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30813" y="3850455"/>
            <a:ext cx="74992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l-G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Με την αναπνοή από το στόμα ξηραίνεται ο στοματικός βλεννογόνος και προκαλείται δυσφορία, πονόλαιμος, βήχας κλπ.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84003" y="5559394"/>
            <a:ext cx="89838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Υγιής </a:t>
            </a:r>
            <a:r>
              <a:rPr lang="el-GR" sz="2000" b="1" dirty="0">
                <a:latin typeface="Arial" panose="020B0604020202020204" pitchFamily="34" charset="0"/>
                <a:cs typeface="Arial" panose="020B0604020202020204" pitchFamily="34" charset="0"/>
              </a:rPr>
              <a:t>– καλή αναπνοή σημαίνει και καλός ύπνος που πρέπει να είναι αναζωογονητικός, συνεχής και αδιατάρακτος.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2221" y="1088046"/>
            <a:ext cx="30451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Ανώτερο αναπνευστικό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22221" y="3266573"/>
            <a:ext cx="31955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Κατώτερο αναπνευστικό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430813" y="1549731"/>
            <a:ext cx="69875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</a:rPr>
              <a:t>Είμαστε φτιαγμένοι για να </a:t>
            </a:r>
            <a:r>
              <a:rPr lang="el-G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αναπνέουμε από </a:t>
            </a:r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</a:rPr>
              <a:t>τη μύτη.</a:t>
            </a:r>
          </a:p>
        </p:txBody>
      </p:sp>
    </p:spTree>
    <p:extLst>
      <p:ext uri="{BB962C8B-B14F-4D97-AF65-F5344CB8AC3E}">
        <p14:creationId xmlns:p14="http://schemas.microsoft.com/office/powerpoint/2010/main" xmlns="" val="25455457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1" grpId="0" animBg="1"/>
      <p:bldP spid="3" grpId="0" uiExpand="1" build="p"/>
      <p:bldP spid="6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4000">
              <a:schemeClr val="bg1"/>
            </a:gs>
            <a:gs pos="100000">
              <a:schemeClr val="accent2">
                <a:lumMod val="60000"/>
                <a:lumOff val="4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3556" y="395111"/>
            <a:ext cx="2167466" cy="857956"/>
          </a:xfrm>
        </p:spPr>
        <p:txBody>
          <a:bodyPr/>
          <a:lstStyle/>
          <a:p>
            <a:r>
              <a:rPr lang="el-GR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ΥΠΝΟΣ</a:t>
            </a:r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8376" y="1141484"/>
            <a:ext cx="6334024" cy="4517755"/>
          </a:xfrm>
        </p:spPr>
        <p:txBody>
          <a:bodyPr>
            <a:noAutofit/>
          </a:bodyPr>
          <a:lstStyle/>
          <a:p>
            <a:pPr marL="457200" indent="-457200">
              <a:lnSpc>
                <a:spcPct val="100000"/>
              </a:lnSpc>
              <a:spcAft>
                <a:spcPts val="0"/>
              </a:spcAft>
              <a:buClrTx/>
              <a:buFont typeface="Wingdings" panose="05000000000000000000" pitchFamily="2" charset="2"/>
              <a:buChar char="Ø"/>
            </a:pPr>
            <a:r>
              <a:rPr lang="el-G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Δεν είναι μια παθητική κατάσταση της καθημερινής μας </a:t>
            </a:r>
            <a:r>
              <a:rPr lang="el-G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ζωής.</a:t>
            </a:r>
            <a:endParaRPr lang="el-GR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00000"/>
              </a:lnSpc>
              <a:spcAft>
                <a:spcPts val="0"/>
              </a:spcAft>
              <a:buClrTx/>
              <a:buFont typeface="Wingdings" panose="05000000000000000000" pitchFamily="2" charset="2"/>
              <a:buChar char="Ø"/>
            </a:pPr>
            <a:r>
              <a:rPr lang="el-G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Είναι μια </a:t>
            </a:r>
            <a:r>
              <a:rPr lang="el-G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ενεργή </a:t>
            </a:r>
            <a:r>
              <a:rPr lang="el-G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κατάσταση έντονης εγκεφαλικής </a:t>
            </a:r>
            <a:r>
              <a:rPr lang="el-G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δραστηριότητας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l-GR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00000"/>
              </a:lnSpc>
              <a:spcAft>
                <a:spcPts val="0"/>
              </a:spcAft>
              <a:buClrTx/>
              <a:buFont typeface="Wingdings" panose="05000000000000000000" pitchFamily="2" charset="2"/>
              <a:buChar char="Ø"/>
            </a:pPr>
            <a:r>
              <a:rPr lang="el-G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Είναι το νυχτερινό μας </a:t>
            </a:r>
            <a:r>
              <a:rPr lang="el-G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συνεργείο.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00000"/>
              </a:lnSpc>
              <a:spcAft>
                <a:spcPts val="0"/>
              </a:spcAft>
              <a:buClrTx/>
              <a:buFont typeface="Wingdings" panose="05000000000000000000" pitchFamily="2" charset="2"/>
              <a:buChar char="Ø"/>
            </a:pPr>
            <a:r>
              <a:rPr lang="el-G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Ο πλήρης και γεμάτος όνειρα ύπνος είναι το φάρμακο για την </a:t>
            </a:r>
            <a:r>
              <a:rPr lang="el-G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καλή μνήμη.</a:t>
            </a:r>
            <a:endParaRPr lang="el-GR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00000"/>
              </a:lnSpc>
              <a:spcAft>
                <a:spcPts val="0"/>
              </a:spcAft>
              <a:buClrTx/>
              <a:buFont typeface="Wingdings" panose="05000000000000000000" pitchFamily="2" charset="2"/>
              <a:buChar char="Ø"/>
            </a:pPr>
            <a:r>
              <a:rPr lang="el-G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Λειτουργεί ευεργετικά στην ανάπτυξη και ανάπλαση των </a:t>
            </a:r>
            <a:r>
              <a:rPr lang="el-G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ιστών.</a:t>
            </a:r>
            <a:endParaRPr lang="el-GR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00000"/>
              </a:lnSpc>
              <a:spcAft>
                <a:spcPts val="0"/>
              </a:spcAft>
              <a:buClrTx/>
              <a:buFont typeface="Wingdings" panose="05000000000000000000" pitchFamily="2" charset="2"/>
              <a:buChar char="Ø"/>
            </a:pPr>
            <a:r>
              <a:rPr lang="el-G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Σημαντικός σύμμαχος του ανοσοποιητικού </a:t>
            </a:r>
            <a:r>
              <a:rPr lang="el-G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συστήματος.</a:t>
            </a:r>
          </a:p>
          <a:p>
            <a:pPr marL="457200" indent="-457200">
              <a:lnSpc>
                <a:spcPct val="100000"/>
              </a:lnSpc>
              <a:spcAft>
                <a:spcPts val="0"/>
              </a:spcAft>
              <a:buClrTx/>
              <a:buFont typeface="Wingdings" panose="05000000000000000000" pitchFamily="2" charset="2"/>
              <a:buChar char="Ø"/>
            </a:pPr>
            <a:r>
              <a:rPr lang="el-G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Επηρεάζει τις καθημερινές μας δραστηριότητες.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2089" y="1419926"/>
            <a:ext cx="5588425" cy="4408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3100651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0000">
              <a:schemeClr val="bg1"/>
            </a:gs>
            <a:gs pos="100000">
              <a:schemeClr val="accent2">
                <a:lumMod val="60000"/>
                <a:lumOff val="4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6904" y="283528"/>
            <a:ext cx="3926575" cy="857956"/>
          </a:xfrm>
        </p:spPr>
        <p:txBody>
          <a:bodyPr>
            <a:normAutofit/>
          </a:bodyPr>
          <a:lstStyle/>
          <a:p>
            <a:r>
              <a:rPr lang="el-GR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ΥΠΝΟΣ </a:t>
            </a:r>
            <a:r>
              <a:rPr lang="el-GR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(συνέχεια)</a:t>
            </a:r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8375" y="1141484"/>
            <a:ext cx="10655135" cy="2618753"/>
          </a:xfrm>
        </p:spPr>
        <p:txBody>
          <a:bodyPr>
            <a:noAutofit/>
          </a:bodyPr>
          <a:lstStyle/>
          <a:p>
            <a:pPr marL="457200" indent="-457200">
              <a:lnSpc>
                <a:spcPct val="100000"/>
              </a:lnSpc>
              <a:spcAft>
                <a:spcPts val="0"/>
              </a:spcAft>
              <a:buClrTx/>
              <a:buFont typeface="Wingdings" panose="05000000000000000000" pitchFamily="2" charset="2"/>
              <a:buChar char="Ø"/>
            </a:pPr>
            <a:r>
              <a:rPr lang="el-G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Το 1/3 της ζωής μας κοιμόμαστε.</a:t>
            </a:r>
          </a:p>
          <a:p>
            <a:pPr marL="457200" indent="-457200">
              <a:lnSpc>
                <a:spcPct val="100000"/>
              </a:lnSpc>
              <a:spcAft>
                <a:spcPts val="0"/>
              </a:spcAft>
              <a:buClrTx/>
              <a:buFont typeface="Wingdings" panose="05000000000000000000" pitchFamily="2" charset="2"/>
              <a:buChar char="Ø"/>
            </a:pPr>
            <a:r>
              <a:rPr lang="el-G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Ένας ενήλικας χρειάζεται με 7-9 ώρες ύπνου.</a:t>
            </a:r>
          </a:p>
          <a:p>
            <a:pPr marL="457200" indent="-457200">
              <a:lnSpc>
                <a:spcPct val="100000"/>
              </a:lnSpc>
              <a:spcAft>
                <a:spcPts val="0"/>
              </a:spcAft>
              <a:buClrTx/>
              <a:buFont typeface="Wingdings" panose="05000000000000000000" pitchFamily="2" charset="2"/>
              <a:buChar char="Ø"/>
            </a:pPr>
            <a:r>
              <a:rPr lang="el-G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Λιγότερες από 6 ώρες ύπνου καθημερινά δημιουργούν προβλήματα (άγχος, υπέρταση ....) με σοβαρό κίνδυνο για καρδιακά και εγκεφαλικά επεισόδια.</a:t>
            </a:r>
          </a:p>
          <a:p>
            <a:pPr marL="457200" indent="-457200">
              <a:lnSpc>
                <a:spcPct val="100000"/>
              </a:lnSpc>
              <a:spcAft>
                <a:spcPts val="0"/>
              </a:spcAft>
              <a:buClrTx/>
              <a:buFont typeface="Wingdings" panose="05000000000000000000" pitchFamily="2" charset="2"/>
              <a:buChar char="Ø"/>
            </a:pP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Insomnia - A Useful Guide | Personal Alarms | Lifeline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13787" y="3299805"/>
            <a:ext cx="7262264" cy="330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1398882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2000">
              <a:schemeClr val="bg1"/>
            </a:gs>
            <a:gs pos="100000">
              <a:schemeClr val="accent2">
                <a:lumMod val="60000"/>
                <a:lumOff val="4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0801" y="609600"/>
            <a:ext cx="6581422" cy="994728"/>
          </a:xfrm>
        </p:spPr>
        <p:txBody>
          <a:bodyPr/>
          <a:lstStyle/>
          <a:p>
            <a:r>
              <a:rPr lang="el-GR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ΑΝΑΠΝΟΗ ΚΑΙ ΡΟΧΑΛΗΤΟ</a:t>
            </a:r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5129" y="1662078"/>
            <a:ext cx="6164692" cy="4712174"/>
          </a:xfrm>
        </p:spPr>
        <p:txBody>
          <a:bodyPr>
            <a:noAutofit/>
          </a:bodyPr>
          <a:lstStyle/>
          <a:p>
            <a:pPr marL="457200" indent="-457200">
              <a:buClrTx/>
              <a:buFont typeface="Wingdings" panose="05000000000000000000" pitchFamily="2" charset="2"/>
              <a:buChar char="Ø"/>
            </a:pPr>
            <a:r>
              <a:rPr lang="el-GR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Ροχαλητό είναι ο ήχος που παράγεται κατά την διάρκεια του ύπνου από την δόνηση των τοιχωμάτων του φάρυγγα και της μαλθακής υπερώας.</a:t>
            </a:r>
          </a:p>
          <a:p>
            <a:pPr marL="457200" indent="-457200">
              <a:buClrTx/>
              <a:buFont typeface="Wingdings" panose="05000000000000000000" pitchFamily="2" charset="2"/>
              <a:buChar char="Ø"/>
            </a:pPr>
            <a:r>
              <a:rPr lang="el-GR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Κοινή και συχνή πάθηση.</a:t>
            </a:r>
          </a:p>
          <a:p>
            <a:pPr marL="457200" indent="-457200">
              <a:buClrTx/>
              <a:buFont typeface="Wingdings" panose="05000000000000000000" pitchFamily="2" charset="2"/>
              <a:buChar char="Ø"/>
            </a:pPr>
            <a:r>
              <a:rPr lang="el-GR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Εμφανίζεται συχνότερα στους άντρες και στους υπέρβαρους.</a:t>
            </a:r>
          </a:p>
          <a:p>
            <a:pPr marL="457200" indent="-457200">
              <a:buClrTx/>
              <a:buFont typeface="Wingdings" panose="05000000000000000000" pitchFamily="2" charset="2"/>
              <a:buChar char="Ø"/>
            </a:pPr>
            <a:r>
              <a:rPr lang="el-GR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Στατιστικές δείχνουν ότι το 40% των ενηλίκων ροχαλίζει.</a:t>
            </a:r>
          </a:p>
          <a:p>
            <a:pPr marL="457200" indent="-457200">
              <a:buClrTx/>
              <a:buFont typeface="Wingdings" panose="05000000000000000000" pitchFamily="2" charset="2"/>
              <a:buChar char="Ø"/>
            </a:pPr>
            <a:r>
              <a:rPr lang="el-GR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Στις ηλικίες άνω των 60 ετών το ποσοστό αυτό αγγίζει το 60%.</a:t>
            </a:r>
          </a:p>
          <a:p>
            <a:pPr marL="0" indent="0">
              <a:buClrTx/>
              <a:buNone/>
            </a:pPr>
            <a:endParaRPr lang="el-GR" sz="2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ClrTx/>
              <a:buNone/>
            </a:pPr>
            <a:endParaRPr lang="el-GR" sz="2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ClrTx/>
              <a:buFont typeface="Wingdings" panose="05000000000000000000" pitchFamily="2" charset="2"/>
              <a:buChar char="Ø"/>
            </a:pPr>
            <a:endParaRPr lang="el-GR" sz="2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ClrTx/>
              <a:buFont typeface="Wingdings" panose="05000000000000000000" pitchFamily="2" charset="2"/>
              <a:buChar char="Ø"/>
            </a:pPr>
            <a:endParaRPr lang="el-GR" sz="2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ClrTx/>
            </a:pPr>
            <a:endParaRPr lang="en-US" sz="2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1215" y="1913037"/>
            <a:ext cx="4762500" cy="3171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1832289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Facet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504</TotalTime>
  <Words>1372</Words>
  <Application>Microsoft Office PowerPoint</Application>
  <PresentationFormat>Προσαρμογή</PresentationFormat>
  <Paragraphs>188</Paragraphs>
  <Slides>26</Slides>
  <Notes>3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26</vt:i4>
      </vt:variant>
    </vt:vector>
  </HeadingPairs>
  <TitlesOfParts>
    <vt:vector size="27" baseType="lpstr">
      <vt:lpstr>Facet</vt:lpstr>
      <vt:lpstr>Διαφάνεια 1</vt:lpstr>
      <vt:lpstr>Διαφάνεια 2</vt:lpstr>
      <vt:lpstr>ΣΚΟΠΟΣ</vt:lpstr>
      <vt:lpstr> </vt:lpstr>
      <vt:lpstr>ΑΝΑΠΝΟΗ</vt:lpstr>
      <vt:lpstr>ΟΡΓΑΝΑ ΑΝΑΠΝΟΗΣ</vt:lpstr>
      <vt:lpstr>ΥΠΝΟΣ</vt:lpstr>
      <vt:lpstr>ΥΠΝΟΣ (συνέχεια)</vt:lpstr>
      <vt:lpstr>ΑΝΑΠΝΟΗ ΚΑΙ ΡΟΧΑΛΗΤΟ</vt:lpstr>
      <vt:lpstr>ΡΟΧΑΛΗΤΟ</vt:lpstr>
      <vt:lpstr>ΑΙΤΙΑ ΡΟΧΑΛΗΤΟΥ</vt:lpstr>
      <vt:lpstr>ΑΠΝΟΙΕΣ</vt:lpstr>
      <vt:lpstr>ΑΠΝΟΙΕΣ (συνέχεια)</vt:lpstr>
      <vt:lpstr>ΕΠΙΠΛΟΚΕΣ ΤΩΝ ΑΠΝΟΙΩΝ</vt:lpstr>
      <vt:lpstr>ΕΚΤΙΜΗΣΗ ΑΠΝΟΙΑΣ</vt:lpstr>
      <vt:lpstr>ΕΚΤΙΜΗΣΗ ΒΑΣΕΙ ΕΡΩΤΗΜΑΤΟΛΟΓΙΟΥ</vt:lpstr>
      <vt:lpstr>Διαφάνεια 17</vt:lpstr>
      <vt:lpstr>ΘΕΡΑΠΕΥΤΙΚΗ ΑΝΤΙΜΕΤΩΠΙΣΗ (συνέχεια)</vt:lpstr>
      <vt:lpstr>ΣΤΑΣΗ ΥΠΝΟΥ</vt:lpstr>
      <vt:lpstr>ΟΔΟΝΤΙΑΤΡΙΚΕΣ ΠΡΟΘΕΣΕΙΣ</vt:lpstr>
      <vt:lpstr>ΠΟΛΥΣΩΜΑΤΟΚΑΤΑΓΡΑΦΙΚΗ ΜΕΛΕΤΗ ΥΠΝΟΥ </vt:lpstr>
      <vt:lpstr>ΣΥΣΚΕΥΕΣ ΕΦΑΡΜΟΓΗΣ       ΘΕΤΙΚΗΣ ΠΙΕΣΗΣ</vt:lpstr>
      <vt:lpstr>ΑΝΑΠΝΕΥΣΤΙΚΕΣ ΑΣΚΗΣΕΙΣ</vt:lpstr>
      <vt:lpstr>Διαφάνεια 24</vt:lpstr>
      <vt:lpstr>Διαφάνεια 25</vt:lpstr>
      <vt:lpstr>Διαφάνεια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pothos grevias</dc:creator>
  <cp:lastModifiedBy>Owner</cp:lastModifiedBy>
  <cp:revision>75</cp:revision>
  <dcterms:created xsi:type="dcterms:W3CDTF">2020-10-04T13:46:04Z</dcterms:created>
  <dcterms:modified xsi:type="dcterms:W3CDTF">2020-12-18T16:29:00Z</dcterms:modified>
</cp:coreProperties>
</file>